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7"/>
  </p:notesMasterIdLst>
  <p:handoutMasterIdLst>
    <p:handoutMasterId r:id="rId48"/>
  </p:handoutMasterIdLst>
  <p:sldIdLst>
    <p:sldId id="256" r:id="rId5"/>
    <p:sldId id="287" r:id="rId6"/>
    <p:sldId id="279" r:id="rId7"/>
    <p:sldId id="288" r:id="rId8"/>
    <p:sldId id="289" r:id="rId9"/>
    <p:sldId id="343" r:id="rId10"/>
    <p:sldId id="323" r:id="rId11"/>
    <p:sldId id="342" r:id="rId12"/>
    <p:sldId id="290" r:id="rId13"/>
    <p:sldId id="296" r:id="rId14"/>
    <p:sldId id="316" r:id="rId15"/>
    <p:sldId id="317" r:id="rId16"/>
    <p:sldId id="291" r:id="rId17"/>
    <p:sldId id="307" r:id="rId18"/>
    <p:sldId id="347" r:id="rId19"/>
    <p:sldId id="346" r:id="rId20"/>
    <p:sldId id="344" r:id="rId21"/>
    <p:sldId id="345" r:id="rId22"/>
    <p:sldId id="319" r:id="rId23"/>
    <p:sldId id="329" r:id="rId24"/>
    <p:sldId id="338" r:id="rId25"/>
    <p:sldId id="339" r:id="rId26"/>
    <p:sldId id="340" r:id="rId27"/>
    <p:sldId id="350" r:id="rId28"/>
    <p:sldId id="351" r:id="rId29"/>
    <p:sldId id="352" r:id="rId30"/>
    <p:sldId id="353" r:id="rId31"/>
    <p:sldId id="354" r:id="rId32"/>
    <p:sldId id="355" r:id="rId33"/>
    <p:sldId id="292" r:id="rId34"/>
    <p:sldId id="348" r:id="rId35"/>
    <p:sldId id="349" r:id="rId36"/>
    <p:sldId id="362" r:id="rId37"/>
    <p:sldId id="360" r:id="rId38"/>
    <p:sldId id="363" r:id="rId39"/>
    <p:sldId id="356" r:id="rId40"/>
    <p:sldId id="358" r:id="rId41"/>
    <p:sldId id="359" r:id="rId42"/>
    <p:sldId id="293" r:id="rId43"/>
    <p:sldId id="299" r:id="rId44"/>
    <p:sldId id="300" r:id="rId45"/>
    <p:sldId id="29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B8820-162C-4F20-B143-44D91CAB9825}" v="26" dt="2026-06-18T15:41:59.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8"/>
    <p:restoredTop sz="94638"/>
  </p:normalViewPr>
  <p:slideViewPr>
    <p:cSldViewPr snapToGrid="0">
      <p:cViewPr varScale="1">
        <p:scale>
          <a:sx n="78" d="100"/>
          <a:sy n="78" d="100"/>
        </p:scale>
        <p:origin x="5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Pourciau" userId="c23f353b00be134f" providerId="LiveId" clId="{E75B74D5-514E-4DFB-9CB8-6D5D8C38FE4B}"/>
    <pc:docChg chg="undo custSel addSld delSld modSld sldOrd">
      <pc:chgData name="Susan Pourciau" userId="c23f353b00be134f" providerId="LiveId" clId="{E75B74D5-514E-4DFB-9CB8-6D5D8C38FE4B}" dt="2026-06-23T15:33:01.097" v="683" actId="20577"/>
      <pc:docMkLst>
        <pc:docMk/>
      </pc:docMkLst>
      <pc:sldChg chg="addSp delSp modSp mod">
        <pc:chgData name="Susan Pourciau" userId="c23f353b00be134f" providerId="LiveId" clId="{E75B74D5-514E-4DFB-9CB8-6D5D8C38FE4B}" dt="2026-06-17T21:22:17.086" v="321" actId="1076"/>
        <pc:sldMkLst>
          <pc:docMk/>
          <pc:sldMk cId="3655037491" sldId="256"/>
        </pc:sldMkLst>
        <pc:spChg chg="mod">
          <ac:chgData name="Susan Pourciau" userId="c23f353b00be134f" providerId="LiveId" clId="{E75B74D5-514E-4DFB-9CB8-6D5D8C38FE4B}" dt="2026-06-17T21:22:17.086" v="321" actId="1076"/>
          <ac:spMkLst>
            <pc:docMk/>
            <pc:sldMk cId="3655037491" sldId="256"/>
            <ac:spMk id="2" creationId="{8A1D4472-2C10-E115-1B30-85C5873B7493}"/>
          </ac:spMkLst>
        </pc:spChg>
        <pc:spChg chg="mod">
          <ac:chgData name="Susan Pourciau" userId="c23f353b00be134f" providerId="LiveId" clId="{E75B74D5-514E-4DFB-9CB8-6D5D8C38FE4B}" dt="2026-06-17T20:53:31.284" v="37" actId="20577"/>
          <ac:spMkLst>
            <pc:docMk/>
            <pc:sldMk cId="3655037491" sldId="256"/>
            <ac:spMk id="3" creationId="{E01CC93E-D30C-4D2F-6F97-92DAA8CA1D95}"/>
          </ac:spMkLst>
        </pc:spChg>
        <pc:spChg chg="add mod">
          <ac:chgData name="Susan Pourciau" userId="c23f353b00be134f" providerId="LiveId" clId="{E75B74D5-514E-4DFB-9CB8-6D5D8C38FE4B}" dt="2026-06-17T21:00:24.227" v="144" actId="1076"/>
          <ac:spMkLst>
            <pc:docMk/>
            <pc:sldMk cId="3655037491" sldId="256"/>
            <ac:spMk id="8" creationId="{398908A1-CAA6-44EF-F437-CB6E8A633C83}"/>
          </ac:spMkLst>
        </pc:spChg>
      </pc:sldChg>
      <pc:sldChg chg="delSp modSp add mod setBg delDesignElem">
        <pc:chgData name="Susan Pourciau" userId="c23f353b00be134f" providerId="LiveId" clId="{E75B74D5-514E-4DFB-9CB8-6D5D8C38FE4B}" dt="2026-06-17T21:42:01.694" v="528" actId="1076"/>
        <pc:sldMkLst>
          <pc:docMk/>
          <pc:sldMk cId="3613465257" sldId="279"/>
        </pc:sldMkLst>
        <pc:spChg chg="mod">
          <ac:chgData name="Susan Pourciau" userId="c23f353b00be134f" providerId="LiveId" clId="{E75B74D5-514E-4DFB-9CB8-6D5D8C38FE4B}" dt="2026-06-17T21:42:01.694" v="528" actId="1076"/>
          <ac:spMkLst>
            <pc:docMk/>
            <pc:sldMk cId="3613465257" sldId="279"/>
            <ac:spMk id="2" creationId="{C7C011FC-E55F-B05A-12E2-846A534269DC}"/>
          </ac:spMkLst>
        </pc:spChg>
        <pc:spChg chg="mod">
          <ac:chgData name="Susan Pourciau" userId="c23f353b00be134f" providerId="LiveId" clId="{E75B74D5-514E-4DFB-9CB8-6D5D8C38FE4B}" dt="2026-06-17T21:41:56.146" v="527" actId="14100"/>
          <ac:spMkLst>
            <pc:docMk/>
            <pc:sldMk cId="3613465257" sldId="279"/>
            <ac:spMk id="3" creationId="{4DDA8106-EDF2-B981-05A8-7E1A8BEB8D05}"/>
          </ac:spMkLst>
        </pc:spChg>
      </pc:sldChg>
      <pc:sldChg chg="modSp mod">
        <pc:chgData name="Susan Pourciau" userId="c23f353b00be134f" providerId="LiveId" clId="{E75B74D5-514E-4DFB-9CB8-6D5D8C38FE4B}" dt="2026-06-17T21:02:38.655" v="170" actId="20577"/>
        <pc:sldMkLst>
          <pc:docMk/>
          <pc:sldMk cId="1220212548" sldId="287"/>
        </pc:sldMkLst>
        <pc:spChg chg="mod">
          <ac:chgData name="Susan Pourciau" userId="c23f353b00be134f" providerId="LiveId" clId="{E75B74D5-514E-4DFB-9CB8-6D5D8C38FE4B}" dt="2026-06-17T21:02:38.655" v="170" actId="20577"/>
          <ac:spMkLst>
            <pc:docMk/>
            <pc:sldMk cId="1220212548" sldId="287"/>
            <ac:spMk id="3" creationId="{B52AD381-8364-E874-4067-C5B8A042E154}"/>
          </ac:spMkLst>
        </pc:spChg>
      </pc:sldChg>
      <pc:sldChg chg="addSp delSp modSp mod">
        <pc:chgData name="Susan Pourciau" userId="c23f353b00be134f" providerId="LiveId" clId="{E75B74D5-514E-4DFB-9CB8-6D5D8C38FE4B}" dt="2026-06-17T21:08:06.830" v="251" actId="14100"/>
        <pc:sldMkLst>
          <pc:docMk/>
          <pc:sldMk cId="453536240" sldId="290"/>
        </pc:sldMkLst>
        <pc:spChg chg="add mod">
          <ac:chgData name="Susan Pourciau" userId="c23f353b00be134f" providerId="LiveId" clId="{E75B74D5-514E-4DFB-9CB8-6D5D8C38FE4B}" dt="2026-06-17T21:08:06.830" v="251" actId="14100"/>
          <ac:spMkLst>
            <pc:docMk/>
            <pc:sldMk cId="453536240" sldId="290"/>
            <ac:spMk id="5" creationId="{CF5493CB-6E6E-1CB0-1CFB-B264BBA85A9C}"/>
          </ac:spMkLst>
        </pc:spChg>
      </pc:sldChg>
      <pc:sldChg chg="modSp mod">
        <pc:chgData name="Susan Pourciau" userId="c23f353b00be134f" providerId="LiveId" clId="{E75B74D5-514E-4DFB-9CB8-6D5D8C38FE4B}" dt="2026-06-17T21:57:23.547" v="616" actId="20577"/>
        <pc:sldMkLst>
          <pc:docMk/>
          <pc:sldMk cId="1851264003" sldId="296"/>
        </pc:sldMkLst>
        <pc:spChg chg="mod">
          <ac:chgData name="Susan Pourciau" userId="c23f353b00be134f" providerId="LiveId" clId="{E75B74D5-514E-4DFB-9CB8-6D5D8C38FE4B}" dt="2026-06-17T21:57:23.547" v="616" actId="20577"/>
          <ac:spMkLst>
            <pc:docMk/>
            <pc:sldMk cId="1851264003" sldId="296"/>
            <ac:spMk id="2" creationId="{10D02883-5364-6AD7-4DAE-2DFF50E9213F}"/>
          </ac:spMkLst>
        </pc:spChg>
        <pc:spChg chg="mod">
          <ac:chgData name="Susan Pourciau" userId="c23f353b00be134f" providerId="LiveId" clId="{E75B74D5-514E-4DFB-9CB8-6D5D8C38FE4B}" dt="2026-06-17T21:57:07.218" v="605" actId="1076"/>
          <ac:spMkLst>
            <pc:docMk/>
            <pc:sldMk cId="1851264003" sldId="296"/>
            <ac:spMk id="3" creationId="{75ED14AE-1732-1B8A-C2A9-721D27D1CEAB}"/>
          </ac:spMkLst>
        </pc:spChg>
      </pc:sldChg>
      <pc:sldChg chg="modSp mod">
        <pc:chgData name="Susan Pourciau" userId="c23f353b00be134f" providerId="LiveId" clId="{E75B74D5-514E-4DFB-9CB8-6D5D8C38FE4B}" dt="2026-06-17T21:43:55.376" v="541" actId="20577"/>
        <pc:sldMkLst>
          <pc:docMk/>
          <pc:sldMk cId="1565813438" sldId="299"/>
        </pc:sldMkLst>
        <pc:spChg chg="mod">
          <ac:chgData name="Susan Pourciau" userId="c23f353b00be134f" providerId="LiveId" clId="{E75B74D5-514E-4DFB-9CB8-6D5D8C38FE4B}" dt="2026-06-17T21:43:55.376" v="541" actId="20577"/>
          <ac:spMkLst>
            <pc:docMk/>
            <pc:sldMk cId="1565813438" sldId="299"/>
            <ac:spMk id="3" creationId="{6FBBDC69-7F68-0583-150F-8B779CC2B448}"/>
          </ac:spMkLst>
        </pc:spChg>
      </pc:sldChg>
      <pc:sldChg chg="modSp mod">
        <pc:chgData name="Susan Pourciau" userId="c23f353b00be134f" providerId="LiveId" clId="{E75B74D5-514E-4DFB-9CB8-6D5D8C38FE4B}" dt="2026-06-17T21:15:57.349" v="302" actId="207"/>
        <pc:sldMkLst>
          <pc:docMk/>
          <pc:sldMk cId="1698609796" sldId="300"/>
        </pc:sldMkLst>
        <pc:graphicFrameChg chg="modGraphic">
          <ac:chgData name="Susan Pourciau" userId="c23f353b00be134f" providerId="LiveId" clId="{E75B74D5-514E-4DFB-9CB8-6D5D8C38FE4B}" dt="2026-06-17T21:15:57.349" v="302" actId="207"/>
          <ac:graphicFrameMkLst>
            <pc:docMk/>
            <pc:sldMk cId="1698609796" sldId="300"/>
            <ac:graphicFrameMk id="51" creationId="{1EF70AF3-806A-2FE9-C94D-D8065CF2FDC5}"/>
          </ac:graphicFrameMkLst>
        </pc:graphicFrameChg>
      </pc:sldChg>
      <pc:sldChg chg="modSp mod">
        <pc:chgData name="Susan Pourciau" userId="c23f353b00be134f" providerId="LiveId" clId="{E75B74D5-514E-4DFB-9CB8-6D5D8C38FE4B}" dt="2026-06-17T21:26:56.451" v="405"/>
        <pc:sldMkLst>
          <pc:docMk/>
          <pc:sldMk cId="3455483609" sldId="316"/>
        </pc:sldMkLst>
        <pc:graphicFrameChg chg="mod modGraphic">
          <ac:chgData name="Susan Pourciau" userId="c23f353b00be134f" providerId="LiveId" clId="{E75B74D5-514E-4DFB-9CB8-6D5D8C38FE4B}" dt="2026-06-17T21:26:56.451" v="405"/>
          <ac:graphicFrameMkLst>
            <pc:docMk/>
            <pc:sldMk cId="3455483609" sldId="316"/>
            <ac:graphicFrameMk id="11" creationId="{696F078B-C3DC-99B7-CDA4-0230B5B60F78}"/>
          </ac:graphicFrameMkLst>
        </pc:graphicFrameChg>
      </pc:sldChg>
      <pc:sldChg chg="addSp delSp modSp mod">
        <pc:chgData name="Susan Pourciau" userId="c23f353b00be134f" providerId="LiveId" clId="{E75B74D5-514E-4DFB-9CB8-6D5D8C38FE4B}" dt="2026-06-17T21:57:46.699" v="618" actId="1076"/>
        <pc:sldMkLst>
          <pc:docMk/>
          <pc:sldMk cId="3818856577" sldId="317"/>
        </pc:sldMkLst>
        <pc:spChg chg="mod">
          <ac:chgData name="Susan Pourciau" userId="c23f353b00be134f" providerId="LiveId" clId="{E75B74D5-514E-4DFB-9CB8-6D5D8C38FE4B}" dt="2026-06-17T21:57:40.783" v="617" actId="1076"/>
          <ac:spMkLst>
            <pc:docMk/>
            <pc:sldMk cId="3818856577" sldId="317"/>
            <ac:spMk id="11" creationId="{C3E0F970-FBC1-9798-44CD-1D1FA1EE31B8}"/>
          </ac:spMkLst>
        </pc:spChg>
        <pc:spChg chg="mod">
          <ac:chgData name="Susan Pourciau" userId="c23f353b00be134f" providerId="LiveId" clId="{E75B74D5-514E-4DFB-9CB8-6D5D8C38FE4B}" dt="2026-06-17T21:57:46.699" v="618" actId="1076"/>
          <ac:spMkLst>
            <pc:docMk/>
            <pc:sldMk cId="3818856577" sldId="317"/>
            <ac:spMk id="13" creationId="{7177A923-5234-4A94-0138-CB7480E10B61}"/>
          </ac:spMkLst>
        </pc:spChg>
        <pc:graphicFrameChg chg="add mod modGraphic">
          <ac:chgData name="Susan Pourciau" userId="c23f353b00be134f" providerId="LiveId" clId="{E75B74D5-514E-4DFB-9CB8-6D5D8C38FE4B}" dt="2026-06-17T21:25:36.222" v="346" actId="14734"/>
          <ac:graphicFrameMkLst>
            <pc:docMk/>
            <pc:sldMk cId="3818856577" sldId="317"/>
            <ac:graphicFrameMk id="9" creationId="{95163FFC-8200-39E7-BCEF-8A3DA3373109}"/>
          </ac:graphicFrameMkLst>
        </pc:graphicFrameChg>
      </pc:sldChg>
      <pc:sldChg chg="modSp mod">
        <pc:chgData name="Susan Pourciau" userId="c23f353b00be134f" providerId="LiveId" clId="{E75B74D5-514E-4DFB-9CB8-6D5D8C38FE4B}" dt="2026-06-23T15:33:01.097" v="683" actId="20577"/>
        <pc:sldMkLst>
          <pc:docMk/>
          <pc:sldMk cId="841672170" sldId="343"/>
        </pc:sldMkLst>
        <pc:graphicFrameChg chg="modGraphic">
          <ac:chgData name="Susan Pourciau" userId="c23f353b00be134f" providerId="LiveId" clId="{E75B74D5-514E-4DFB-9CB8-6D5D8C38FE4B}" dt="2026-06-23T15:33:01.097" v="683" actId="20577"/>
          <ac:graphicFrameMkLst>
            <pc:docMk/>
            <pc:sldMk cId="841672170" sldId="343"/>
            <ac:graphicFrameMk id="5" creationId="{1176B608-5A03-6BE1-E859-5CC27EE00E5E}"/>
          </ac:graphicFrameMkLst>
        </pc:graphicFrameChg>
      </pc:sldChg>
      <pc:sldChg chg="delSp modSp mod ord">
        <pc:chgData name="Susan Pourciau" userId="c23f353b00be134f" providerId="LiveId" clId="{E75B74D5-514E-4DFB-9CB8-6D5D8C38FE4B}" dt="2026-06-18T15:41:59.772" v="624" actId="115"/>
        <pc:sldMkLst>
          <pc:docMk/>
          <pc:sldMk cId="3475334669" sldId="348"/>
        </pc:sldMkLst>
        <pc:spChg chg="mod">
          <ac:chgData name="Susan Pourciau" userId="c23f353b00be134f" providerId="LiveId" clId="{E75B74D5-514E-4DFB-9CB8-6D5D8C38FE4B}" dt="2026-06-17T21:06:02.042" v="228" actId="1076"/>
          <ac:spMkLst>
            <pc:docMk/>
            <pc:sldMk cId="3475334669" sldId="348"/>
            <ac:spMk id="6" creationId="{9CCDE0EA-214B-E892-4617-B9FA4B12342F}"/>
          </ac:spMkLst>
        </pc:spChg>
        <pc:spChg chg="mod">
          <ac:chgData name="Susan Pourciau" userId="c23f353b00be134f" providerId="LiveId" clId="{E75B74D5-514E-4DFB-9CB8-6D5D8C38FE4B}" dt="2026-06-17T21:05:52.799" v="227" actId="1076"/>
          <ac:spMkLst>
            <pc:docMk/>
            <pc:sldMk cId="3475334669" sldId="348"/>
            <ac:spMk id="8" creationId="{FD1FC805-E86C-0392-ECC6-0CBB925E3D77}"/>
          </ac:spMkLst>
        </pc:spChg>
        <pc:graphicFrameChg chg="mod modGraphic">
          <ac:chgData name="Susan Pourciau" userId="c23f353b00be134f" providerId="LiveId" clId="{E75B74D5-514E-4DFB-9CB8-6D5D8C38FE4B}" dt="2026-06-18T15:41:59.772" v="624" actId="115"/>
          <ac:graphicFrameMkLst>
            <pc:docMk/>
            <pc:sldMk cId="3475334669" sldId="348"/>
            <ac:graphicFrameMk id="23" creationId="{D41F1783-0D9B-FB9F-6885-2785955E96AA}"/>
          </ac:graphicFrameMkLst>
        </pc:graphicFrameChg>
      </pc:sldChg>
      <pc:sldChg chg="addSp delSp modSp mod">
        <pc:chgData name="Susan Pourciau" userId="c23f353b00be134f" providerId="LiveId" clId="{E75B74D5-514E-4DFB-9CB8-6D5D8C38FE4B}" dt="2026-06-17T21:34:59.508" v="415" actId="1076"/>
        <pc:sldMkLst>
          <pc:docMk/>
          <pc:sldMk cId="2938626384" sldId="349"/>
        </pc:sldMkLst>
        <pc:spChg chg="mod">
          <ac:chgData name="Susan Pourciau" userId="c23f353b00be134f" providerId="LiveId" clId="{E75B74D5-514E-4DFB-9CB8-6D5D8C38FE4B}" dt="2026-06-17T21:34:56.426" v="414" actId="14100"/>
          <ac:spMkLst>
            <pc:docMk/>
            <pc:sldMk cId="2938626384" sldId="349"/>
            <ac:spMk id="2" creationId="{E006CB59-3C57-583F-6B18-FC1E8D0F36FA}"/>
          </ac:spMkLst>
        </pc:spChg>
        <pc:spChg chg="add mod">
          <ac:chgData name="Susan Pourciau" userId="c23f353b00be134f" providerId="LiveId" clId="{E75B74D5-514E-4DFB-9CB8-6D5D8C38FE4B}" dt="2026-06-17T21:34:20.197" v="406" actId="20577"/>
          <ac:spMkLst>
            <pc:docMk/>
            <pc:sldMk cId="2938626384" sldId="349"/>
            <ac:spMk id="4" creationId="{94119B7A-4378-86CA-1D07-9BFD971F71DE}"/>
          </ac:spMkLst>
        </pc:spChg>
        <pc:picChg chg="add mod">
          <ac:chgData name="Susan Pourciau" userId="c23f353b00be134f" providerId="LiveId" clId="{E75B74D5-514E-4DFB-9CB8-6D5D8C38FE4B}" dt="2026-06-17T21:34:59.508" v="415" actId="1076"/>
          <ac:picMkLst>
            <pc:docMk/>
            <pc:sldMk cId="2938626384" sldId="349"/>
            <ac:picMk id="8" creationId="{31E17115-B39C-9ADD-F8D9-320E22D4787E}"/>
          </ac:picMkLst>
        </pc:picChg>
      </pc:sldChg>
      <pc:sldChg chg="modSp mod">
        <pc:chgData name="Susan Pourciau" userId="c23f353b00be134f" providerId="LiveId" clId="{E75B74D5-514E-4DFB-9CB8-6D5D8C38FE4B}" dt="2026-06-18T15:42:27.572" v="625" actId="113"/>
        <pc:sldMkLst>
          <pc:docMk/>
          <pc:sldMk cId="3149836109" sldId="356"/>
        </pc:sldMkLst>
        <pc:spChg chg="mod">
          <ac:chgData name="Susan Pourciau" userId="c23f353b00be134f" providerId="LiveId" clId="{E75B74D5-514E-4DFB-9CB8-6D5D8C38FE4B}" dt="2026-06-18T15:42:27.572" v="625" actId="113"/>
          <ac:spMkLst>
            <pc:docMk/>
            <pc:sldMk cId="3149836109" sldId="356"/>
            <ac:spMk id="3" creationId="{3F9E55F8-C1CF-6F3A-FBCD-43FCB35FD12B}"/>
          </ac:spMkLst>
        </pc:spChg>
      </pc:sldChg>
      <pc:sldChg chg="addSp delSp modSp new mod">
        <pc:chgData name="Susan Pourciau" userId="c23f353b00be134f" providerId="LiveId" clId="{E75B74D5-514E-4DFB-9CB8-6D5D8C38FE4B}" dt="2026-06-17T21:40:08.687" v="516" actId="14100"/>
        <pc:sldMkLst>
          <pc:docMk/>
          <pc:sldMk cId="986688676" sldId="360"/>
        </pc:sldMkLst>
        <pc:spChg chg="mod">
          <ac:chgData name="Susan Pourciau" userId="c23f353b00be134f" providerId="LiveId" clId="{E75B74D5-514E-4DFB-9CB8-6D5D8C38FE4B}" dt="2026-06-17T21:35:39.528" v="452" actId="20577"/>
          <ac:spMkLst>
            <pc:docMk/>
            <pc:sldMk cId="986688676" sldId="360"/>
            <ac:spMk id="2" creationId="{EB904CD9-347D-32C1-A7B5-ABC32ECC6089}"/>
          </ac:spMkLst>
        </pc:spChg>
        <pc:spChg chg="add mod">
          <ac:chgData name="Susan Pourciau" userId="c23f353b00be134f" providerId="LiveId" clId="{E75B74D5-514E-4DFB-9CB8-6D5D8C38FE4B}" dt="2026-06-17T21:40:08.687" v="516" actId="14100"/>
          <ac:spMkLst>
            <pc:docMk/>
            <pc:sldMk cId="986688676" sldId="360"/>
            <ac:spMk id="8" creationId="{E4FBB9B0-478E-7601-E0BA-13B6DC692BD3}"/>
          </ac:spMkLst>
        </pc:spChg>
        <pc:picChg chg="add mod">
          <ac:chgData name="Susan Pourciau" userId="c23f353b00be134f" providerId="LiveId" clId="{E75B74D5-514E-4DFB-9CB8-6D5D8C38FE4B}" dt="2026-06-17T21:36:26.623" v="463" actId="1076"/>
          <ac:picMkLst>
            <pc:docMk/>
            <pc:sldMk cId="986688676" sldId="360"/>
            <ac:picMk id="5" creationId="{2B849E0A-B93D-0AD5-A410-26B0CF263698}"/>
          </ac:picMkLst>
        </pc:picChg>
      </pc:sldChg>
      <pc:sldChg chg="addSp delSp modSp add mod ord">
        <pc:chgData name="Susan Pourciau" userId="c23f353b00be134f" providerId="LiveId" clId="{E75B74D5-514E-4DFB-9CB8-6D5D8C38FE4B}" dt="2026-06-17T21:39:15.345" v="504"/>
        <pc:sldMkLst>
          <pc:docMk/>
          <pc:sldMk cId="2115002533" sldId="362"/>
        </pc:sldMkLst>
        <pc:spChg chg="mod">
          <ac:chgData name="Susan Pourciau" userId="c23f353b00be134f" providerId="LiveId" clId="{E75B74D5-514E-4DFB-9CB8-6D5D8C38FE4B}" dt="2026-06-17T21:36:43.955" v="488" actId="20577"/>
          <ac:spMkLst>
            <pc:docMk/>
            <pc:sldMk cId="2115002533" sldId="362"/>
            <ac:spMk id="2" creationId="{500A4F3F-9D95-D217-D510-B79E7BC89011}"/>
          </ac:spMkLst>
        </pc:spChg>
        <pc:spChg chg="add mod">
          <ac:chgData name="Susan Pourciau" userId="c23f353b00be134f" providerId="LiveId" clId="{E75B74D5-514E-4DFB-9CB8-6D5D8C38FE4B}" dt="2026-06-17T21:39:08.589" v="502" actId="1076"/>
          <ac:spMkLst>
            <pc:docMk/>
            <pc:sldMk cId="2115002533" sldId="362"/>
            <ac:spMk id="9" creationId="{F7B49939-E524-2C25-7314-FCCE3A92D305}"/>
          </ac:spMkLst>
        </pc:spChg>
        <pc:picChg chg="mod">
          <ac:chgData name="Susan Pourciau" userId="c23f353b00be134f" providerId="LiveId" clId="{E75B74D5-514E-4DFB-9CB8-6D5D8C38FE4B}" dt="2026-06-17T21:38:31.950" v="497" actId="1076"/>
          <ac:picMkLst>
            <pc:docMk/>
            <pc:sldMk cId="2115002533" sldId="362"/>
            <ac:picMk id="5" creationId="{C45F449C-AD6D-AD08-1F59-D63D110F2F5F}"/>
          </ac:picMkLst>
        </pc:picChg>
      </pc:sldChg>
      <pc:sldChg chg="addSp modSp add mod">
        <pc:chgData name="Susan Pourciau" userId="c23f353b00be134f" providerId="LiveId" clId="{E75B74D5-514E-4DFB-9CB8-6D5D8C38FE4B}" dt="2026-06-17T21:41:02.484" v="520" actId="14100"/>
        <pc:sldMkLst>
          <pc:docMk/>
          <pc:sldMk cId="2205683951" sldId="363"/>
        </pc:sldMkLst>
        <pc:spChg chg="mod">
          <ac:chgData name="Susan Pourciau" userId="c23f353b00be134f" providerId="LiveId" clId="{E75B74D5-514E-4DFB-9CB8-6D5D8C38FE4B}" dt="2026-06-17T21:39:51.483" v="513" actId="20577"/>
          <ac:spMkLst>
            <pc:docMk/>
            <pc:sldMk cId="2205683951" sldId="363"/>
            <ac:spMk id="2" creationId="{6B6B6CBE-8B0A-DD6C-C15F-09F0E7EEA98D}"/>
          </ac:spMkLst>
        </pc:spChg>
        <pc:spChg chg="add mod">
          <ac:chgData name="Susan Pourciau" userId="c23f353b00be134f" providerId="LiveId" clId="{E75B74D5-514E-4DFB-9CB8-6D5D8C38FE4B}" dt="2026-06-17T21:41:02.484" v="520" actId="14100"/>
          <ac:spMkLst>
            <pc:docMk/>
            <pc:sldMk cId="2205683951" sldId="363"/>
            <ac:spMk id="3" creationId="{FCAF0435-8CCE-842C-6099-B2FFD3C3363B}"/>
          </ac:spMkLst>
        </pc:spChg>
        <pc:spChg chg="add mod">
          <ac:chgData name="Susan Pourciau" userId="c23f353b00be134f" providerId="LiveId" clId="{E75B74D5-514E-4DFB-9CB8-6D5D8C38FE4B}" dt="2026-06-17T21:40:42.107" v="519" actId="1076"/>
          <ac:spMkLst>
            <pc:docMk/>
            <pc:sldMk cId="2205683951" sldId="363"/>
            <ac:spMk id="6" creationId="{21973F70-9712-D781-F6FA-88535969E34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5" Type="http://schemas.openxmlformats.org/officeDocument/2006/relationships/image" Target="../media/image12.sv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hyperlink" Target="https://www.ecfr.gov/current/title-24/subtitle-B/chapter-V/subchapter-C/part-578?toc=1"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5.svg"/><Relationship Id="rId4" Type="http://schemas.openxmlformats.org/officeDocument/2006/relationships/image" Target="../media/image24.svg"/></Relationships>
</file>

<file path=ppt/diagrams/_rels/data9.xml.rels><?xml version="1.0" encoding="UTF-8" standalone="yes"?>
<Relationships xmlns="http://schemas.openxmlformats.org/package/2006/relationships"><Relationship Id="rId3" Type="http://schemas.openxmlformats.org/officeDocument/2006/relationships/hyperlink" Target="mailto:CoCNOFO@hud.gov" TargetMode="External"/><Relationship Id="rId2" Type="http://schemas.openxmlformats.org/officeDocument/2006/relationships/hyperlink" Target="mailto:Pourciau.susan@gmail.com" TargetMode="External"/><Relationship Id="rId1" Type="http://schemas.openxmlformats.org/officeDocument/2006/relationships/hyperlink" Target="mailto:cocnofo@tchelpspot.org" TargetMode="External"/><Relationship Id="rId4" Type="http://schemas.openxmlformats.org/officeDocument/2006/relationships/hyperlink" Target="mailto:esnaps@hud.gov"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5" Type="http://schemas.openxmlformats.org/officeDocument/2006/relationships/image" Target="../media/image12.sv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hyperlink" Target="https://www.ecfr.gov/current/title-24/subtitle-B/chapter-V/subchapter-C/part-578?toc=1" TargetMode="External"/><Relationship Id="rId2" Type="http://schemas.openxmlformats.org/officeDocument/2006/relationships/image" Target="../media/image20.svg"/><Relationship Id="rId1" Type="http://schemas.openxmlformats.org/officeDocument/2006/relationships/image" Target="../media/image1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5" Type="http://schemas.openxmlformats.org/officeDocument/2006/relationships/image" Target="../media/image25.svg"/><Relationship Id="rId4" Type="http://schemas.openxmlformats.org/officeDocument/2006/relationships/image" Target="../media/image24.svg"/></Relationships>
</file>

<file path=ppt/diagrams/_rels/drawing9.xml.rels><?xml version="1.0" encoding="UTF-8" standalone="yes"?>
<Relationships xmlns="http://schemas.openxmlformats.org/package/2006/relationships"><Relationship Id="rId3" Type="http://schemas.openxmlformats.org/officeDocument/2006/relationships/hyperlink" Target="mailto:CoCNOFO@hud.gov" TargetMode="External"/><Relationship Id="rId2" Type="http://schemas.openxmlformats.org/officeDocument/2006/relationships/hyperlink" Target="mailto:Pourciau.susan@gmail.com" TargetMode="External"/><Relationship Id="rId1" Type="http://schemas.openxmlformats.org/officeDocument/2006/relationships/hyperlink" Target="mailto:cocnofo@tchelpspot.org" TargetMode="External"/><Relationship Id="rId4" Type="http://schemas.openxmlformats.org/officeDocument/2006/relationships/hyperlink" Target="mailto:esnaps@hud.gov"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E2D70-3B1C-4B3A-BF11-B3DC4CD5912D}"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AFDAB09-0EB9-43D4-996F-8581E8DC9DFB}">
      <dgm:prSet/>
      <dgm:spPr/>
      <dgm:t>
        <a:bodyPr/>
        <a:lstStyle/>
        <a:p>
          <a:pPr>
            <a:lnSpc>
              <a:spcPct val="100000"/>
            </a:lnSpc>
          </a:pPr>
          <a:r>
            <a:rPr lang="en-US" b="0" i="0" dirty="0"/>
            <a:t>The Continuum of Care (CoC) Program</a:t>
          </a:r>
          <a:endParaRPr lang="en-US" dirty="0"/>
        </a:p>
      </dgm:t>
    </dgm:pt>
    <dgm:pt modelId="{FE338D34-B688-49FF-8686-95127B3C5907}" type="parTrans" cxnId="{AA94E637-D123-4113-B973-1CFA7E046CA2}">
      <dgm:prSet/>
      <dgm:spPr/>
      <dgm:t>
        <a:bodyPr/>
        <a:lstStyle/>
        <a:p>
          <a:endParaRPr lang="en-US"/>
        </a:p>
      </dgm:t>
    </dgm:pt>
    <dgm:pt modelId="{C19BD8C1-175F-471D-AE6F-9FA6CF27049E}" type="sibTrans" cxnId="{AA94E637-D123-4113-B973-1CFA7E046CA2}">
      <dgm:prSet/>
      <dgm:spPr/>
      <dgm:t>
        <a:bodyPr/>
        <a:lstStyle/>
        <a:p>
          <a:endParaRPr lang="en-US"/>
        </a:p>
      </dgm:t>
    </dgm:pt>
    <dgm:pt modelId="{8A95FCE0-9A46-4D62-9E3B-8CEAB077AB4A}">
      <dgm:prSet/>
      <dgm:spPr/>
      <dgm:t>
        <a:bodyPr/>
        <a:lstStyle/>
        <a:p>
          <a:pPr>
            <a:lnSpc>
              <a:spcPct val="100000"/>
            </a:lnSpc>
          </a:pPr>
          <a:r>
            <a:rPr lang="en-US" b="0" i="0" dirty="0"/>
            <a:t>Established through U.S. Statute (the HEARTH Act)</a:t>
          </a:r>
          <a:endParaRPr lang="en-US" dirty="0"/>
        </a:p>
      </dgm:t>
    </dgm:pt>
    <dgm:pt modelId="{4E395665-B655-40F2-93B3-B19545DD6010}" type="parTrans" cxnId="{AAA983B7-8D0C-4CBD-9A45-788469B89928}">
      <dgm:prSet/>
      <dgm:spPr/>
      <dgm:t>
        <a:bodyPr/>
        <a:lstStyle/>
        <a:p>
          <a:endParaRPr lang="en-US"/>
        </a:p>
      </dgm:t>
    </dgm:pt>
    <dgm:pt modelId="{B6523294-2DD8-492F-8DF8-51AAA8765E90}" type="sibTrans" cxnId="{AAA983B7-8D0C-4CBD-9A45-788469B89928}">
      <dgm:prSet/>
      <dgm:spPr/>
      <dgm:t>
        <a:bodyPr/>
        <a:lstStyle/>
        <a:p>
          <a:endParaRPr lang="en-US"/>
        </a:p>
      </dgm:t>
    </dgm:pt>
    <dgm:pt modelId="{B3863B4A-0D25-4A2A-AA5A-EE401BF323C8}">
      <dgm:prSet/>
      <dgm:spPr/>
      <dgm:t>
        <a:bodyPr/>
        <a:lstStyle/>
        <a:p>
          <a:pPr>
            <a:lnSpc>
              <a:spcPct val="100000"/>
            </a:lnSpc>
          </a:pPr>
          <a:r>
            <a:rPr lang="en-US" b="0" i="0"/>
            <a:t>Governed by Administrative Rules/Regulations (next slide)</a:t>
          </a:r>
          <a:endParaRPr lang="en-US"/>
        </a:p>
      </dgm:t>
    </dgm:pt>
    <dgm:pt modelId="{9BE471B0-4D81-4C8B-8A71-76B600BA4F71}" type="parTrans" cxnId="{91CDBCCB-BA96-42C2-A78B-62818B7062C5}">
      <dgm:prSet/>
      <dgm:spPr/>
      <dgm:t>
        <a:bodyPr/>
        <a:lstStyle/>
        <a:p>
          <a:endParaRPr lang="en-US"/>
        </a:p>
      </dgm:t>
    </dgm:pt>
    <dgm:pt modelId="{DEE48257-C1DD-4D86-9708-003495D8E237}" type="sibTrans" cxnId="{91CDBCCB-BA96-42C2-A78B-62818B7062C5}">
      <dgm:prSet/>
      <dgm:spPr/>
      <dgm:t>
        <a:bodyPr/>
        <a:lstStyle/>
        <a:p>
          <a:endParaRPr lang="en-US"/>
        </a:p>
      </dgm:t>
    </dgm:pt>
    <dgm:pt modelId="{397BE8D7-863F-47A5-94DE-1FE6CD75C79A}">
      <dgm:prSet/>
      <dgm:spPr/>
      <dgm:t>
        <a:bodyPr/>
        <a:lstStyle/>
        <a:p>
          <a:pPr>
            <a:lnSpc>
              <a:spcPct val="100000"/>
            </a:lnSpc>
          </a:pPr>
          <a:r>
            <a:rPr lang="en-US" b="0" i="0" dirty="0"/>
            <a:t>Administration by the Department of Housing and Urban Development (HUD)</a:t>
          </a:r>
          <a:endParaRPr lang="en-US" dirty="0"/>
        </a:p>
      </dgm:t>
    </dgm:pt>
    <dgm:pt modelId="{85C128AC-4A66-41ED-A5FE-615E7EC3829A}" type="parTrans" cxnId="{5869BC3F-C885-4ECB-B626-D438CBECBCD9}">
      <dgm:prSet/>
      <dgm:spPr/>
      <dgm:t>
        <a:bodyPr/>
        <a:lstStyle/>
        <a:p>
          <a:endParaRPr lang="en-US"/>
        </a:p>
      </dgm:t>
    </dgm:pt>
    <dgm:pt modelId="{88B9B810-0457-4F75-A63E-58A1156CBB58}" type="sibTrans" cxnId="{5869BC3F-C885-4ECB-B626-D438CBECBCD9}">
      <dgm:prSet/>
      <dgm:spPr/>
      <dgm:t>
        <a:bodyPr/>
        <a:lstStyle/>
        <a:p>
          <a:endParaRPr lang="en-US"/>
        </a:p>
      </dgm:t>
    </dgm:pt>
    <dgm:pt modelId="{E9135657-72A6-406D-BDAE-D9655525B5F3}">
      <dgm:prSet/>
      <dgm:spPr/>
      <dgm:t>
        <a:bodyPr/>
        <a:lstStyle/>
        <a:p>
          <a:pPr>
            <a:lnSpc>
              <a:spcPct val="100000"/>
            </a:lnSpc>
          </a:pPr>
          <a:r>
            <a:rPr lang="en-US" b="0" i="0" dirty="0"/>
            <a:t>Each year’s HUD CoC Program Notice of Funding Opportunity (NOFO) sets forth the fundamentals of grants that may be awarded</a:t>
          </a:r>
          <a:endParaRPr lang="en-US" dirty="0"/>
        </a:p>
      </dgm:t>
    </dgm:pt>
    <dgm:pt modelId="{847B5F69-0666-43DB-B9A3-A9089C4FCD7C}" type="parTrans" cxnId="{D065D96C-D70E-4352-AB6D-EC06A0AF792C}">
      <dgm:prSet/>
      <dgm:spPr/>
      <dgm:t>
        <a:bodyPr/>
        <a:lstStyle/>
        <a:p>
          <a:endParaRPr lang="en-US"/>
        </a:p>
      </dgm:t>
    </dgm:pt>
    <dgm:pt modelId="{F3FBD23A-F2D9-4752-A2A8-9C3FD829FDAF}" type="sibTrans" cxnId="{D065D96C-D70E-4352-AB6D-EC06A0AF792C}">
      <dgm:prSet/>
      <dgm:spPr/>
      <dgm:t>
        <a:bodyPr/>
        <a:lstStyle/>
        <a:p>
          <a:endParaRPr lang="en-US"/>
        </a:p>
      </dgm:t>
    </dgm:pt>
    <dgm:pt modelId="{CB6D1DF8-E490-44A8-B654-92E65EA99191}">
      <dgm:prSet/>
      <dgm:spPr/>
      <dgm:t>
        <a:bodyPr/>
        <a:lstStyle/>
        <a:p>
          <a:pPr>
            <a:lnSpc>
              <a:spcPct val="100000"/>
            </a:lnSpc>
          </a:pPr>
          <a:r>
            <a:rPr lang="en-US" b="0" i="0" dirty="0"/>
            <a:t>The “Local Competition,” run by the CoC’s Collaborative Applicant (here, the Treasure Coast Homeless Services Council) determines what projects will be submitted to HUD</a:t>
          </a:r>
          <a:endParaRPr lang="en-US" dirty="0"/>
        </a:p>
      </dgm:t>
    </dgm:pt>
    <dgm:pt modelId="{C224AC79-EBB1-4E4A-8FB9-DE562A929C20}" type="parTrans" cxnId="{A9300713-7F0A-4DFC-8C79-9302D6EC509A}">
      <dgm:prSet/>
      <dgm:spPr/>
      <dgm:t>
        <a:bodyPr/>
        <a:lstStyle/>
        <a:p>
          <a:endParaRPr lang="en-US"/>
        </a:p>
      </dgm:t>
    </dgm:pt>
    <dgm:pt modelId="{E4ACC082-9DA4-4AEA-B9A9-D7CDD024ED89}" type="sibTrans" cxnId="{A9300713-7F0A-4DFC-8C79-9302D6EC509A}">
      <dgm:prSet/>
      <dgm:spPr/>
      <dgm:t>
        <a:bodyPr/>
        <a:lstStyle/>
        <a:p>
          <a:endParaRPr lang="en-US"/>
        </a:p>
      </dgm:t>
    </dgm:pt>
    <dgm:pt modelId="{9EE9136F-C33B-466A-9531-0A0B7F45BA8D}">
      <dgm:prSet/>
      <dgm:spPr/>
      <dgm:t>
        <a:bodyPr/>
        <a:lstStyle/>
        <a:p>
          <a:pPr>
            <a:lnSpc>
              <a:spcPct val="100000"/>
            </a:lnSpc>
          </a:pPr>
          <a:r>
            <a:rPr lang="en-US" b="0" i="0"/>
            <a:t>HUD determines which projects will be funded</a:t>
          </a:r>
          <a:endParaRPr lang="en-US"/>
        </a:p>
      </dgm:t>
    </dgm:pt>
    <dgm:pt modelId="{04094EA9-7D19-48C9-BBC5-9B717ACCB257}" type="parTrans" cxnId="{89CE7E1A-220D-4E22-9565-13983E6F4875}">
      <dgm:prSet/>
      <dgm:spPr/>
      <dgm:t>
        <a:bodyPr/>
        <a:lstStyle/>
        <a:p>
          <a:endParaRPr lang="en-US"/>
        </a:p>
      </dgm:t>
    </dgm:pt>
    <dgm:pt modelId="{CFD046AE-47CC-453D-B365-D4FF6300733A}" type="sibTrans" cxnId="{89CE7E1A-220D-4E22-9565-13983E6F4875}">
      <dgm:prSet/>
      <dgm:spPr/>
      <dgm:t>
        <a:bodyPr/>
        <a:lstStyle/>
        <a:p>
          <a:endParaRPr lang="en-US"/>
        </a:p>
      </dgm:t>
    </dgm:pt>
    <dgm:pt modelId="{4D2492EE-5C64-432E-B1EF-A265E10390BB}" type="pres">
      <dgm:prSet presAssocID="{827E2D70-3B1C-4B3A-BF11-B3DC4CD5912D}" presName="root" presStyleCnt="0">
        <dgm:presLayoutVars>
          <dgm:dir/>
          <dgm:resizeHandles val="exact"/>
        </dgm:presLayoutVars>
      </dgm:prSet>
      <dgm:spPr/>
    </dgm:pt>
    <dgm:pt modelId="{7E010EB5-BD28-4E28-8A50-983D7EC5D40B}" type="pres">
      <dgm:prSet presAssocID="{5AFDAB09-0EB9-43D4-996F-8581E8DC9DFB}" presName="compNode" presStyleCnt="0"/>
      <dgm:spPr/>
    </dgm:pt>
    <dgm:pt modelId="{4D32F76C-58CC-4614-8EEE-3BAD911DD719}" type="pres">
      <dgm:prSet presAssocID="{5AFDAB09-0EB9-43D4-996F-8581E8DC9DFB}" presName="bgRect" presStyleLbl="bgShp" presStyleIdx="0" presStyleCnt="5"/>
      <dgm:spPr/>
    </dgm:pt>
    <dgm:pt modelId="{F6C0143B-BC4A-4450-B019-4140244DB508}" type="pres">
      <dgm:prSet presAssocID="{5AFDAB09-0EB9-43D4-996F-8581E8DC9DFB}"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Judge"/>
        </a:ext>
      </dgm:extLst>
    </dgm:pt>
    <dgm:pt modelId="{371D6973-33BC-406A-ABE6-B5A15B84D10D}" type="pres">
      <dgm:prSet presAssocID="{5AFDAB09-0EB9-43D4-996F-8581E8DC9DFB}" presName="spaceRect" presStyleCnt="0"/>
      <dgm:spPr/>
    </dgm:pt>
    <dgm:pt modelId="{9F9584A4-9192-44D0-B112-DBF3224E24EC}" type="pres">
      <dgm:prSet presAssocID="{5AFDAB09-0EB9-43D4-996F-8581E8DC9DFB}" presName="parTx" presStyleLbl="revTx" presStyleIdx="0" presStyleCnt="6">
        <dgm:presLayoutVars>
          <dgm:chMax val="0"/>
          <dgm:chPref val="0"/>
        </dgm:presLayoutVars>
      </dgm:prSet>
      <dgm:spPr/>
    </dgm:pt>
    <dgm:pt modelId="{D33DE548-2389-4B35-ADF1-771E39E4CC0A}" type="pres">
      <dgm:prSet presAssocID="{5AFDAB09-0EB9-43D4-996F-8581E8DC9DFB}" presName="desTx" presStyleLbl="revTx" presStyleIdx="1" presStyleCnt="6">
        <dgm:presLayoutVars/>
      </dgm:prSet>
      <dgm:spPr/>
    </dgm:pt>
    <dgm:pt modelId="{DC6B871E-8228-41D3-9A55-6D11A1487BDF}" type="pres">
      <dgm:prSet presAssocID="{C19BD8C1-175F-471D-AE6F-9FA6CF27049E}" presName="sibTrans" presStyleCnt="0"/>
      <dgm:spPr/>
    </dgm:pt>
    <dgm:pt modelId="{7F3C5B2F-C6EF-461E-A7C8-2FF3CF29EF4F}" type="pres">
      <dgm:prSet presAssocID="{397BE8D7-863F-47A5-94DE-1FE6CD75C79A}" presName="compNode" presStyleCnt="0"/>
      <dgm:spPr/>
    </dgm:pt>
    <dgm:pt modelId="{729EC346-CFE4-42F2-868E-CDF691AC8BD5}" type="pres">
      <dgm:prSet presAssocID="{397BE8D7-863F-47A5-94DE-1FE6CD75C79A}" presName="bgRect" presStyleLbl="bgShp" presStyleIdx="1" presStyleCnt="5"/>
      <dgm:spPr/>
    </dgm:pt>
    <dgm:pt modelId="{F2818FCE-CA71-49F4-A9D4-E3BB30EF63E8}" type="pres">
      <dgm:prSet presAssocID="{397BE8D7-863F-47A5-94DE-1FE6CD75C79A}"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E0F1ACB0-3E2D-4B75-A0C0-7A5759134611}" type="pres">
      <dgm:prSet presAssocID="{397BE8D7-863F-47A5-94DE-1FE6CD75C79A}" presName="spaceRect" presStyleCnt="0"/>
      <dgm:spPr/>
    </dgm:pt>
    <dgm:pt modelId="{0532E6A4-E50F-468C-B08C-46A363B01F94}" type="pres">
      <dgm:prSet presAssocID="{397BE8D7-863F-47A5-94DE-1FE6CD75C79A}" presName="parTx" presStyleLbl="revTx" presStyleIdx="2" presStyleCnt="6">
        <dgm:presLayoutVars>
          <dgm:chMax val="0"/>
          <dgm:chPref val="0"/>
        </dgm:presLayoutVars>
      </dgm:prSet>
      <dgm:spPr/>
    </dgm:pt>
    <dgm:pt modelId="{CE402606-5353-4FD8-A110-F9B82B89F565}" type="pres">
      <dgm:prSet presAssocID="{88B9B810-0457-4F75-A63E-58A1156CBB58}" presName="sibTrans" presStyleCnt="0"/>
      <dgm:spPr/>
    </dgm:pt>
    <dgm:pt modelId="{6575FE53-E916-4F8E-B452-81882929D773}" type="pres">
      <dgm:prSet presAssocID="{E9135657-72A6-406D-BDAE-D9655525B5F3}" presName="compNode" presStyleCnt="0"/>
      <dgm:spPr/>
    </dgm:pt>
    <dgm:pt modelId="{254D69C6-B1C4-4D6C-BFB5-587380409B38}" type="pres">
      <dgm:prSet presAssocID="{E9135657-72A6-406D-BDAE-D9655525B5F3}" presName="bgRect" presStyleLbl="bgShp" presStyleIdx="2" presStyleCnt="5"/>
      <dgm:spPr/>
    </dgm:pt>
    <dgm:pt modelId="{7596A9A6-EF4F-4F3F-B973-147857EF42B3}" type="pres">
      <dgm:prSet presAssocID="{E9135657-72A6-406D-BDAE-D9655525B5F3}"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llar"/>
        </a:ext>
      </dgm:extLst>
    </dgm:pt>
    <dgm:pt modelId="{BBA55C92-065C-45BC-AA9F-51D279805B27}" type="pres">
      <dgm:prSet presAssocID="{E9135657-72A6-406D-BDAE-D9655525B5F3}" presName="spaceRect" presStyleCnt="0"/>
      <dgm:spPr/>
    </dgm:pt>
    <dgm:pt modelId="{7D46BE82-88CB-429E-90F8-9C7AEE0668EE}" type="pres">
      <dgm:prSet presAssocID="{E9135657-72A6-406D-BDAE-D9655525B5F3}" presName="parTx" presStyleLbl="revTx" presStyleIdx="3" presStyleCnt="6">
        <dgm:presLayoutVars>
          <dgm:chMax val="0"/>
          <dgm:chPref val="0"/>
        </dgm:presLayoutVars>
      </dgm:prSet>
      <dgm:spPr/>
    </dgm:pt>
    <dgm:pt modelId="{4EB98D70-9719-440F-B05A-3450211F2BCA}" type="pres">
      <dgm:prSet presAssocID="{F3FBD23A-F2D9-4752-A2A8-9C3FD829FDAF}" presName="sibTrans" presStyleCnt="0"/>
      <dgm:spPr/>
    </dgm:pt>
    <dgm:pt modelId="{96D3E191-65FC-43EA-95C6-96F5314E6F1A}" type="pres">
      <dgm:prSet presAssocID="{CB6D1DF8-E490-44A8-B654-92E65EA99191}" presName="compNode" presStyleCnt="0"/>
      <dgm:spPr/>
    </dgm:pt>
    <dgm:pt modelId="{F03FE538-55A3-470D-9ED5-6A0525CB6943}" type="pres">
      <dgm:prSet presAssocID="{CB6D1DF8-E490-44A8-B654-92E65EA99191}" presName="bgRect" presStyleLbl="bgShp" presStyleIdx="3" presStyleCnt="5"/>
      <dgm:spPr/>
    </dgm:pt>
    <dgm:pt modelId="{04E4E7FA-D946-4C6C-A5B3-83DBF7D216D7}" type="pres">
      <dgm:prSet presAssocID="{CB6D1DF8-E490-44A8-B654-92E65EA99191}"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DF8BF80C-2591-402B-9333-9F29D17B5191}" type="pres">
      <dgm:prSet presAssocID="{CB6D1DF8-E490-44A8-B654-92E65EA99191}" presName="spaceRect" presStyleCnt="0"/>
      <dgm:spPr/>
    </dgm:pt>
    <dgm:pt modelId="{D33B8212-13AD-4028-8195-E6F5D7EB0C7C}" type="pres">
      <dgm:prSet presAssocID="{CB6D1DF8-E490-44A8-B654-92E65EA99191}" presName="parTx" presStyleLbl="revTx" presStyleIdx="4" presStyleCnt="6">
        <dgm:presLayoutVars>
          <dgm:chMax val="0"/>
          <dgm:chPref val="0"/>
        </dgm:presLayoutVars>
      </dgm:prSet>
      <dgm:spPr/>
    </dgm:pt>
    <dgm:pt modelId="{6494DE4C-6D4E-43F0-BA93-7E9E1B961467}" type="pres">
      <dgm:prSet presAssocID="{E4ACC082-9DA4-4AEA-B9A9-D7CDD024ED89}" presName="sibTrans" presStyleCnt="0"/>
      <dgm:spPr/>
    </dgm:pt>
    <dgm:pt modelId="{7ADCCFB4-5456-47FB-92C2-0D3EBF4E90BA}" type="pres">
      <dgm:prSet presAssocID="{9EE9136F-C33B-466A-9531-0A0B7F45BA8D}" presName="compNode" presStyleCnt="0"/>
      <dgm:spPr/>
    </dgm:pt>
    <dgm:pt modelId="{C3345C09-7B7A-4FA7-AB02-0CE862E8BB4E}" type="pres">
      <dgm:prSet presAssocID="{9EE9136F-C33B-466A-9531-0A0B7F45BA8D}" presName="bgRect" presStyleLbl="bgShp" presStyleIdx="4" presStyleCnt="5"/>
      <dgm:spPr/>
    </dgm:pt>
    <dgm:pt modelId="{DF2C08FB-8DC3-43B0-BF59-FF1A1E8AFEDA}" type="pres">
      <dgm:prSet presAssocID="{9EE9136F-C33B-466A-9531-0A0B7F45BA8D}"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oney"/>
        </a:ext>
      </dgm:extLst>
    </dgm:pt>
    <dgm:pt modelId="{C020B6ED-0688-41F7-BEA6-377953AF0AB1}" type="pres">
      <dgm:prSet presAssocID="{9EE9136F-C33B-466A-9531-0A0B7F45BA8D}" presName="spaceRect" presStyleCnt="0"/>
      <dgm:spPr/>
    </dgm:pt>
    <dgm:pt modelId="{C305EC19-CADA-443C-924C-D3A90903E37E}" type="pres">
      <dgm:prSet presAssocID="{9EE9136F-C33B-466A-9531-0A0B7F45BA8D}" presName="parTx" presStyleLbl="revTx" presStyleIdx="5" presStyleCnt="6">
        <dgm:presLayoutVars>
          <dgm:chMax val="0"/>
          <dgm:chPref val="0"/>
        </dgm:presLayoutVars>
      </dgm:prSet>
      <dgm:spPr/>
    </dgm:pt>
  </dgm:ptLst>
  <dgm:cxnLst>
    <dgm:cxn modelId="{A9300713-7F0A-4DFC-8C79-9302D6EC509A}" srcId="{827E2D70-3B1C-4B3A-BF11-B3DC4CD5912D}" destId="{CB6D1DF8-E490-44A8-B654-92E65EA99191}" srcOrd="3" destOrd="0" parTransId="{C224AC79-EBB1-4E4A-8FB9-DE562A929C20}" sibTransId="{E4ACC082-9DA4-4AEA-B9A9-D7CDD024ED89}"/>
    <dgm:cxn modelId="{89CE7E1A-220D-4E22-9565-13983E6F4875}" srcId="{827E2D70-3B1C-4B3A-BF11-B3DC4CD5912D}" destId="{9EE9136F-C33B-466A-9531-0A0B7F45BA8D}" srcOrd="4" destOrd="0" parTransId="{04094EA9-7D19-48C9-BBC5-9B717ACCB257}" sibTransId="{CFD046AE-47CC-453D-B365-D4FF6300733A}"/>
    <dgm:cxn modelId="{5287FC1B-2FFA-4F01-8E58-C9CACB0C24E5}" type="presOf" srcId="{CB6D1DF8-E490-44A8-B654-92E65EA99191}" destId="{D33B8212-13AD-4028-8195-E6F5D7EB0C7C}" srcOrd="0" destOrd="0" presId="urn:microsoft.com/office/officeart/2018/2/layout/IconVerticalSolidList"/>
    <dgm:cxn modelId="{63A52522-700E-4A05-9C6A-9AF13DB64365}" type="presOf" srcId="{9EE9136F-C33B-466A-9531-0A0B7F45BA8D}" destId="{C305EC19-CADA-443C-924C-D3A90903E37E}" srcOrd="0" destOrd="0" presId="urn:microsoft.com/office/officeart/2018/2/layout/IconVerticalSolidList"/>
    <dgm:cxn modelId="{AA94E637-D123-4113-B973-1CFA7E046CA2}" srcId="{827E2D70-3B1C-4B3A-BF11-B3DC4CD5912D}" destId="{5AFDAB09-0EB9-43D4-996F-8581E8DC9DFB}" srcOrd="0" destOrd="0" parTransId="{FE338D34-B688-49FF-8686-95127B3C5907}" sibTransId="{C19BD8C1-175F-471D-AE6F-9FA6CF27049E}"/>
    <dgm:cxn modelId="{5869BC3F-C885-4ECB-B626-D438CBECBCD9}" srcId="{827E2D70-3B1C-4B3A-BF11-B3DC4CD5912D}" destId="{397BE8D7-863F-47A5-94DE-1FE6CD75C79A}" srcOrd="1" destOrd="0" parTransId="{85C128AC-4A66-41ED-A5FE-615E7EC3829A}" sibTransId="{88B9B810-0457-4F75-A63E-58A1156CBB58}"/>
    <dgm:cxn modelId="{4F6CDE61-A8EA-4288-9BAD-0657C2BCC1A8}" type="presOf" srcId="{8A95FCE0-9A46-4D62-9E3B-8CEAB077AB4A}" destId="{D33DE548-2389-4B35-ADF1-771E39E4CC0A}" srcOrd="0" destOrd="0" presId="urn:microsoft.com/office/officeart/2018/2/layout/IconVerticalSolidList"/>
    <dgm:cxn modelId="{D065D96C-D70E-4352-AB6D-EC06A0AF792C}" srcId="{827E2D70-3B1C-4B3A-BF11-B3DC4CD5912D}" destId="{E9135657-72A6-406D-BDAE-D9655525B5F3}" srcOrd="2" destOrd="0" parTransId="{847B5F69-0666-43DB-B9A3-A9089C4FCD7C}" sibTransId="{F3FBD23A-F2D9-4752-A2A8-9C3FD829FDAF}"/>
    <dgm:cxn modelId="{F8091878-FA4C-4911-8FE0-97BC93FA2B58}" type="presOf" srcId="{E9135657-72A6-406D-BDAE-D9655525B5F3}" destId="{7D46BE82-88CB-429E-90F8-9C7AEE0668EE}" srcOrd="0" destOrd="0" presId="urn:microsoft.com/office/officeart/2018/2/layout/IconVerticalSolidList"/>
    <dgm:cxn modelId="{C73C1984-0271-458C-B27E-53C73994160F}" type="presOf" srcId="{5AFDAB09-0EB9-43D4-996F-8581E8DC9DFB}" destId="{9F9584A4-9192-44D0-B112-DBF3224E24EC}" srcOrd="0" destOrd="0" presId="urn:microsoft.com/office/officeart/2018/2/layout/IconVerticalSolidList"/>
    <dgm:cxn modelId="{11630489-E16F-45B2-B54A-645C5C037CFE}" type="presOf" srcId="{827E2D70-3B1C-4B3A-BF11-B3DC4CD5912D}" destId="{4D2492EE-5C64-432E-B1EF-A265E10390BB}" srcOrd="0" destOrd="0" presId="urn:microsoft.com/office/officeart/2018/2/layout/IconVerticalSolidList"/>
    <dgm:cxn modelId="{AAA983B7-8D0C-4CBD-9A45-788469B89928}" srcId="{5AFDAB09-0EB9-43D4-996F-8581E8DC9DFB}" destId="{8A95FCE0-9A46-4D62-9E3B-8CEAB077AB4A}" srcOrd="0" destOrd="0" parTransId="{4E395665-B655-40F2-93B3-B19545DD6010}" sibTransId="{B6523294-2DD8-492F-8DF8-51AAA8765E90}"/>
    <dgm:cxn modelId="{91CDBCCB-BA96-42C2-A78B-62818B7062C5}" srcId="{5AFDAB09-0EB9-43D4-996F-8581E8DC9DFB}" destId="{B3863B4A-0D25-4A2A-AA5A-EE401BF323C8}" srcOrd="1" destOrd="0" parTransId="{9BE471B0-4D81-4C8B-8A71-76B600BA4F71}" sibTransId="{DEE48257-C1DD-4D86-9708-003495D8E237}"/>
    <dgm:cxn modelId="{029DBDF1-5CB4-4BD3-9AA1-B4F1CBC4BED1}" type="presOf" srcId="{B3863B4A-0D25-4A2A-AA5A-EE401BF323C8}" destId="{D33DE548-2389-4B35-ADF1-771E39E4CC0A}" srcOrd="0" destOrd="1" presId="urn:microsoft.com/office/officeart/2018/2/layout/IconVerticalSolidList"/>
    <dgm:cxn modelId="{80CB0AFB-2C0C-445E-9E63-8306E969E152}" type="presOf" srcId="{397BE8D7-863F-47A5-94DE-1FE6CD75C79A}" destId="{0532E6A4-E50F-468C-B08C-46A363B01F94}" srcOrd="0" destOrd="0" presId="urn:microsoft.com/office/officeart/2018/2/layout/IconVerticalSolidList"/>
    <dgm:cxn modelId="{8A264ADD-50DD-430E-AD71-EE9B1F870E67}" type="presParOf" srcId="{4D2492EE-5C64-432E-B1EF-A265E10390BB}" destId="{7E010EB5-BD28-4E28-8A50-983D7EC5D40B}" srcOrd="0" destOrd="0" presId="urn:microsoft.com/office/officeart/2018/2/layout/IconVerticalSolidList"/>
    <dgm:cxn modelId="{DB9B88CC-F4BA-4DC8-A963-62E4A9D08D06}" type="presParOf" srcId="{7E010EB5-BD28-4E28-8A50-983D7EC5D40B}" destId="{4D32F76C-58CC-4614-8EEE-3BAD911DD719}" srcOrd="0" destOrd="0" presId="urn:microsoft.com/office/officeart/2018/2/layout/IconVerticalSolidList"/>
    <dgm:cxn modelId="{5787EB14-2995-4C50-823E-9F5C8BDF16E0}" type="presParOf" srcId="{7E010EB5-BD28-4E28-8A50-983D7EC5D40B}" destId="{F6C0143B-BC4A-4450-B019-4140244DB508}" srcOrd="1" destOrd="0" presId="urn:microsoft.com/office/officeart/2018/2/layout/IconVerticalSolidList"/>
    <dgm:cxn modelId="{C4FA6AD5-5279-48AE-A9DA-ECE6214E744A}" type="presParOf" srcId="{7E010EB5-BD28-4E28-8A50-983D7EC5D40B}" destId="{371D6973-33BC-406A-ABE6-B5A15B84D10D}" srcOrd="2" destOrd="0" presId="urn:microsoft.com/office/officeart/2018/2/layout/IconVerticalSolidList"/>
    <dgm:cxn modelId="{68E6CDC0-3D6F-4559-B2DF-C4BB7FC9F05E}" type="presParOf" srcId="{7E010EB5-BD28-4E28-8A50-983D7EC5D40B}" destId="{9F9584A4-9192-44D0-B112-DBF3224E24EC}" srcOrd="3" destOrd="0" presId="urn:microsoft.com/office/officeart/2018/2/layout/IconVerticalSolidList"/>
    <dgm:cxn modelId="{2EC75B57-46BB-46FC-9A48-4DDE7D71A73E}" type="presParOf" srcId="{7E010EB5-BD28-4E28-8A50-983D7EC5D40B}" destId="{D33DE548-2389-4B35-ADF1-771E39E4CC0A}" srcOrd="4" destOrd="0" presId="urn:microsoft.com/office/officeart/2018/2/layout/IconVerticalSolidList"/>
    <dgm:cxn modelId="{94F40740-46ED-45B7-9941-0BA6429BA664}" type="presParOf" srcId="{4D2492EE-5C64-432E-B1EF-A265E10390BB}" destId="{DC6B871E-8228-41D3-9A55-6D11A1487BDF}" srcOrd="1" destOrd="0" presId="urn:microsoft.com/office/officeart/2018/2/layout/IconVerticalSolidList"/>
    <dgm:cxn modelId="{AEA4DF7E-CECA-46A4-9DE5-C611985C03EB}" type="presParOf" srcId="{4D2492EE-5C64-432E-B1EF-A265E10390BB}" destId="{7F3C5B2F-C6EF-461E-A7C8-2FF3CF29EF4F}" srcOrd="2" destOrd="0" presId="urn:microsoft.com/office/officeart/2018/2/layout/IconVerticalSolidList"/>
    <dgm:cxn modelId="{53417457-CF1B-496E-8FC7-B370C5BCE481}" type="presParOf" srcId="{7F3C5B2F-C6EF-461E-A7C8-2FF3CF29EF4F}" destId="{729EC346-CFE4-42F2-868E-CDF691AC8BD5}" srcOrd="0" destOrd="0" presId="urn:microsoft.com/office/officeart/2018/2/layout/IconVerticalSolidList"/>
    <dgm:cxn modelId="{7C9BF7AB-5F63-4161-B6DF-B300C8389DBC}" type="presParOf" srcId="{7F3C5B2F-C6EF-461E-A7C8-2FF3CF29EF4F}" destId="{F2818FCE-CA71-49F4-A9D4-E3BB30EF63E8}" srcOrd="1" destOrd="0" presId="urn:microsoft.com/office/officeart/2018/2/layout/IconVerticalSolidList"/>
    <dgm:cxn modelId="{7DEC0027-08ED-4E6D-A918-15F71715BBB6}" type="presParOf" srcId="{7F3C5B2F-C6EF-461E-A7C8-2FF3CF29EF4F}" destId="{E0F1ACB0-3E2D-4B75-A0C0-7A5759134611}" srcOrd="2" destOrd="0" presId="urn:microsoft.com/office/officeart/2018/2/layout/IconVerticalSolidList"/>
    <dgm:cxn modelId="{7F959806-80FF-4824-8F08-89539D3A70F0}" type="presParOf" srcId="{7F3C5B2F-C6EF-461E-A7C8-2FF3CF29EF4F}" destId="{0532E6A4-E50F-468C-B08C-46A363B01F94}" srcOrd="3" destOrd="0" presId="urn:microsoft.com/office/officeart/2018/2/layout/IconVerticalSolidList"/>
    <dgm:cxn modelId="{02D1D601-E039-48EF-A783-233C04AB5020}" type="presParOf" srcId="{4D2492EE-5C64-432E-B1EF-A265E10390BB}" destId="{CE402606-5353-4FD8-A110-F9B82B89F565}" srcOrd="3" destOrd="0" presId="urn:microsoft.com/office/officeart/2018/2/layout/IconVerticalSolidList"/>
    <dgm:cxn modelId="{F3F7FA5E-13BA-4A78-BB49-04B0C54DD725}" type="presParOf" srcId="{4D2492EE-5C64-432E-B1EF-A265E10390BB}" destId="{6575FE53-E916-4F8E-B452-81882929D773}" srcOrd="4" destOrd="0" presId="urn:microsoft.com/office/officeart/2018/2/layout/IconVerticalSolidList"/>
    <dgm:cxn modelId="{3AF6A84D-24FC-4153-8AB2-F3CC65B77B56}" type="presParOf" srcId="{6575FE53-E916-4F8E-B452-81882929D773}" destId="{254D69C6-B1C4-4D6C-BFB5-587380409B38}" srcOrd="0" destOrd="0" presId="urn:microsoft.com/office/officeart/2018/2/layout/IconVerticalSolidList"/>
    <dgm:cxn modelId="{78BD9828-0D06-469A-8B65-E7F4EC9EBD16}" type="presParOf" srcId="{6575FE53-E916-4F8E-B452-81882929D773}" destId="{7596A9A6-EF4F-4F3F-B973-147857EF42B3}" srcOrd="1" destOrd="0" presId="urn:microsoft.com/office/officeart/2018/2/layout/IconVerticalSolidList"/>
    <dgm:cxn modelId="{8C00F6B1-D258-4122-89EF-D64BE0D4146F}" type="presParOf" srcId="{6575FE53-E916-4F8E-B452-81882929D773}" destId="{BBA55C92-065C-45BC-AA9F-51D279805B27}" srcOrd="2" destOrd="0" presId="urn:microsoft.com/office/officeart/2018/2/layout/IconVerticalSolidList"/>
    <dgm:cxn modelId="{E15166B3-256B-439E-832F-B1762B300FAD}" type="presParOf" srcId="{6575FE53-E916-4F8E-B452-81882929D773}" destId="{7D46BE82-88CB-429E-90F8-9C7AEE0668EE}" srcOrd="3" destOrd="0" presId="urn:microsoft.com/office/officeart/2018/2/layout/IconVerticalSolidList"/>
    <dgm:cxn modelId="{49C7DAF4-C188-4001-9759-6C87D546A15F}" type="presParOf" srcId="{4D2492EE-5C64-432E-B1EF-A265E10390BB}" destId="{4EB98D70-9719-440F-B05A-3450211F2BCA}" srcOrd="5" destOrd="0" presId="urn:microsoft.com/office/officeart/2018/2/layout/IconVerticalSolidList"/>
    <dgm:cxn modelId="{C17C1B6C-61B7-4102-99D5-62707CF55A3C}" type="presParOf" srcId="{4D2492EE-5C64-432E-B1EF-A265E10390BB}" destId="{96D3E191-65FC-43EA-95C6-96F5314E6F1A}" srcOrd="6" destOrd="0" presId="urn:microsoft.com/office/officeart/2018/2/layout/IconVerticalSolidList"/>
    <dgm:cxn modelId="{E26EB640-3957-4C30-994D-5DB22D9A9031}" type="presParOf" srcId="{96D3E191-65FC-43EA-95C6-96F5314E6F1A}" destId="{F03FE538-55A3-470D-9ED5-6A0525CB6943}" srcOrd="0" destOrd="0" presId="urn:microsoft.com/office/officeart/2018/2/layout/IconVerticalSolidList"/>
    <dgm:cxn modelId="{8D98C512-5EE0-482E-8A95-34FCF4C8F48D}" type="presParOf" srcId="{96D3E191-65FC-43EA-95C6-96F5314E6F1A}" destId="{04E4E7FA-D946-4C6C-A5B3-83DBF7D216D7}" srcOrd="1" destOrd="0" presId="urn:microsoft.com/office/officeart/2018/2/layout/IconVerticalSolidList"/>
    <dgm:cxn modelId="{1553242A-EABF-4D58-8B01-7A01ECE0CBDB}" type="presParOf" srcId="{96D3E191-65FC-43EA-95C6-96F5314E6F1A}" destId="{DF8BF80C-2591-402B-9333-9F29D17B5191}" srcOrd="2" destOrd="0" presId="urn:microsoft.com/office/officeart/2018/2/layout/IconVerticalSolidList"/>
    <dgm:cxn modelId="{088EA1E4-A347-4C00-942E-9A9DDC9A1933}" type="presParOf" srcId="{96D3E191-65FC-43EA-95C6-96F5314E6F1A}" destId="{D33B8212-13AD-4028-8195-E6F5D7EB0C7C}" srcOrd="3" destOrd="0" presId="urn:microsoft.com/office/officeart/2018/2/layout/IconVerticalSolidList"/>
    <dgm:cxn modelId="{7A330F60-524D-448C-A21E-E99E05323714}" type="presParOf" srcId="{4D2492EE-5C64-432E-B1EF-A265E10390BB}" destId="{6494DE4C-6D4E-43F0-BA93-7E9E1B961467}" srcOrd="7" destOrd="0" presId="urn:microsoft.com/office/officeart/2018/2/layout/IconVerticalSolidList"/>
    <dgm:cxn modelId="{BA04D2D9-FF8C-4812-963F-7B634F1C2E93}" type="presParOf" srcId="{4D2492EE-5C64-432E-B1EF-A265E10390BB}" destId="{7ADCCFB4-5456-47FB-92C2-0D3EBF4E90BA}" srcOrd="8" destOrd="0" presId="urn:microsoft.com/office/officeart/2018/2/layout/IconVerticalSolidList"/>
    <dgm:cxn modelId="{4F9B080E-7B7F-440B-A90B-728E5123A12E}" type="presParOf" srcId="{7ADCCFB4-5456-47FB-92C2-0D3EBF4E90BA}" destId="{C3345C09-7B7A-4FA7-AB02-0CE862E8BB4E}" srcOrd="0" destOrd="0" presId="urn:microsoft.com/office/officeart/2018/2/layout/IconVerticalSolidList"/>
    <dgm:cxn modelId="{E1F51A97-705D-440F-9704-A36878163E25}" type="presParOf" srcId="{7ADCCFB4-5456-47FB-92C2-0D3EBF4E90BA}" destId="{DF2C08FB-8DC3-43B0-BF59-FF1A1E8AFEDA}" srcOrd="1" destOrd="0" presId="urn:microsoft.com/office/officeart/2018/2/layout/IconVerticalSolidList"/>
    <dgm:cxn modelId="{001AC322-B953-4795-9E89-76AD5D325541}" type="presParOf" srcId="{7ADCCFB4-5456-47FB-92C2-0D3EBF4E90BA}" destId="{C020B6ED-0688-41F7-BEA6-377953AF0AB1}" srcOrd="2" destOrd="0" presId="urn:microsoft.com/office/officeart/2018/2/layout/IconVerticalSolidList"/>
    <dgm:cxn modelId="{1DE1BC2F-E9F3-49DA-900B-2A33CBF6E164}" type="presParOf" srcId="{7ADCCFB4-5456-47FB-92C2-0D3EBF4E90BA}" destId="{C305EC19-CADA-443C-924C-D3A90903E37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82DC6-850B-43D2-BA3F-82A36E991DE1}"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22A1721-F579-4A89-A747-CF5530885CF7}">
      <dgm:prSet/>
      <dgm:spPr/>
      <dgm:t>
        <a:bodyPr/>
        <a:lstStyle/>
        <a:p>
          <a:pPr>
            <a:lnSpc>
              <a:spcPct val="100000"/>
            </a:lnSpc>
          </a:pPr>
          <a:r>
            <a:rPr lang="en-US" dirty="0"/>
            <a:t>Collaborative Applicant TCHSC, on behalf of the CoC, issues Request for Applications (RFA)</a:t>
          </a:r>
        </a:p>
      </dgm:t>
    </dgm:pt>
    <dgm:pt modelId="{EFFD7DB7-40E6-47BE-A504-43B5BC0BD37A}" type="parTrans" cxnId="{A465AE02-F3E2-4382-9A36-FA186F643B98}">
      <dgm:prSet/>
      <dgm:spPr/>
      <dgm:t>
        <a:bodyPr/>
        <a:lstStyle/>
        <a:p>
          <a:endParaRPr lang="en-US"/>
        </a:p>
      </dgm:t>
    </dgm:pt>
    <dgm:pt modelId="{22C325A1-6C11-4960-B3FF-028DF3FC46DE}" type="sibTrans" cxnId="{A465AE02-F3E2-4382-9A36-FA186F643B98}">
      <dgm:prSet/>
      <dgm:spPr/>
      <dgm:t>
        <a:bodyPr/>
        <a:lstStyle/>
        <a:p>
          <a:endParaRPr lang="en-US" dirty="0"/>
        </a:p>
      </dgm:t>
    </dgm:pt>
    <dgm:pt modelId="{6C67F347-87F6-4806-8D70-E3B382E9D1A3}">
      <dgm:prSet/>
      <dgm:spPr/>
      <dgm:t>
        <a:bodyPr/>
        <a:lstStyle/>
        <a:p>
          <a:pPr>
            <a:lnSpc>
              <a:spcPct val="100000"/>
            </a:lnSpc>
          </a:pPr>
          <a:r>
            <a:rPr lang="en-US" dirty="0"/>
            <a:t>Project Applicants submit project applications via email to the Collaborative Applicant using the forms provided</a:t>
          </a:r>
        </a:p>
      </dgm:t>
    </dgm:pt>
    <dgm:pt modelId="{15361080-7F8A-477B-8872-C6C5968CDA9C}" type="parTrans" cxnId="{408F8AA2-4C70-49F6-8673-A72EBAAEB325}">
      <dgm:prSet/>
      <dgm:spPr/>
      <dgm:t>
        <a:bodyPr/>
        <a:lstStyle/>
        <a:p>
          <a:endParaRPr lang="en-US"/>
        </a:p>
      </dgm:t>
    </dgm:pt>
    <dgm:pt modelId="{A89DEB39-CC1E-4E10-837E-D14A74E5E43C}" type="sibTrans" cxnId="{408F8AA2-4C70-49F6-8673-A72EBAAEB325}">
      <dgm:prSet/>
      <dgm:spPr/>
      <dgm:t>
        <a:bodyPr/>
        <a:lstStyle/>
        <a:p>
          <a:endParaRPr lang="en-US"/>
        </a:p>
      </dgm:t>
    </dgm:pt>
    <dgm:pt modelId="{9929C627-ECA4-4A1C-8232-741333834468}">
      <dgm:prSet/>
      <dgm:spPr/>
      <dgm:t>
        <a:bodyPr/>
        <a:lstStyle/>
        <a:p>
          <a:pPr>
            <a:lnSpc>
              <a:spcPct val="100000"/>
            </a:lnSpc>
          </a:pPr>
          <a:r>
            <a:rPr lang="en-US" dirty="0"/>
            <a:t>Project Applications are reviewed, scored, and ranked by the CoC Review and Rank Committee; approved by Executive Committee</a:t>
          </a:r>
        </a:p>
      </dgm:t>
    </dgm:pt>
    <dgm:pt modelId="{B27189BB-5AAA-430C-A5B1-20CFA73649F9}" type="parTrans" cxnId="{76BE5521-6A63-450F-92DB-1040226052BA}">
      <dgm:prSet/>
      <dgm:spPr/>
      <dgm:t>
        <a:bodyPr/>
        <a:lstStyle/>
        <a:p>
          <a:endParaRPr lang="en-US"/>
        </a:p>
      </dgm:t>
    </dgm:pt>
    <dgm:pt modelId="{A4BA5BA7-E24C-4729-86FA-F93E28FB6B6D}" type="sibTrans" cxnId="{76BE5521-6A63-450F-92DB-1040226052BA}">
      <dgm:prSet/>
      <dgm:spPr/>
      <dgm:t>
        <a:bodyPr/>
        <a:lstStyle/>
        <a:p>
          <a:endParaRPr lang="en-US"/>
        </a:p>
      </dgm:t>
    </dgm:pt>
    <dgm:pt modelId="{87FD6892-CBF6-4062-8FA5-FCD1AEBCD026}">
      <dgm:prSet/>
      <dgm:spPr/>
      <dgm:t>
        <a:bodyPr/>
        <a:lstStyle/>
        <a:p>
          <a:pPr>
            <a:lnSpc>
              <a:spcPct val="100000"/>
            </a:lnSpc>
          </a:pPr>
          <a:r>
            <a:rPr lang="en-US" dirty="0"/>
            <a:t>Selected projects are finalized in e-snaps and, along with the CoC Application, are submitted to HUD for consideration for funding</a:t>
          </a:r>
        </a:p>
      </dgm:t>
    </dgm:pt>
    <dgm:pt modelId="{CE19DE2F-6857-4403-BD05-09870C33E11A}" type="parTrans" cxnId="{6333A0EC-9AA3-4218-9500-B0BE80C24186}">
      <dgm:prSet/>
      <dgm:spPr/>
      <dgm:t>
        <a:bodyPr/>
        <a:lstStyle/>
        <a:p>
          <a:endParaRPr lang="en-US"/>
        </a:p>
      </dgm:t>
    </dgm:pt>
    <dgm:pt modelId="{4805595C-56BB-477F-AAEF-B0224D6A907A}" type="sibTrans" cxnId="{6333A0EC-9AA3-4218-9500-B0BE80C24186}">
      <dgm:prSet/>
      <dgm:spPr/>
      <dgm:t>
        <a:bodyPr/>
        <a:lstStyle/>
        <a:p>
          <a:endParaRPr lang="en-US"/>
        </a:p>
      </dgm:t>
    </dgm:pt>
    <dgm:pt modelId="{EAD496BC-CF75-4DEA-B11F-FBF18DA1581F}" type="pres">
      <dgm:prSet presAssocID="{4C882DC6-850B-43D2-BA3F-82A36E991DE1}" presName="root" presStyleCnt="0">
        <dgm:presLayoutVars>
          <dgm:dir/>
          <dgm:resizeHandles val="exact"/>
        </dgm:presLayoutVars>
      </dgm:prSet>
      <dgm:spPr/>
    </dgm:pt>
    <dgm:pt modelId="{C13B637A-1C17-4361-B38B-C95D4D455715}" type="pres">
      <dgm:prSet presAssocID="{222A1721-F579-4A89-A747-CF5530885CF7}" presName="compNode" presStyleCnt="0"/>
      <dgm:spPr/>
    </dgm:pt>
    <dgm:pt modelId="{B28DA06E-A69B-4DDF-B6DF-3DAF4F7E870A}" type="pres">
      <dgm:prSet presAssocID="{222A1721-F579-4A89-A747-CF5530885CF7}" presName="bgRect" presStyleLbl="bgShp" presStyleIdx="0" presStyleCnt="4"/>
      <dgm:spPr/>
    </dgm:pt>
    <dgm:pt modelId="{1E22A125-1BFF-422C-831D-F99D3E359F2B}" type="pres">
      <dgm:prSet presAssocID="{222A1721-F579-4A89-A747-CF5530885CF7}"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eers"/>
        </a:ext>
      </dgm:extLst>
    </dgm:pt>
    <dgm:pt modelId="{2001B169-B775-4D5C-AAFA-477D9B339C0E}" type="pres">
      <dgm:prSet presAssocID="{222A1721-F579-4A89-A747-CF5530885CF7}" presName="spaceRect" presStyleCnt="0"/>
      <dgm:spPr/>
    </dgm:pt>
    <dgm:pt modelId="{F9E5360F-8238-4B87-899B-5578F0C9E328}" type="pres">
      <dgm:prSet presAssocID="{222A1721-F579-4A89-A747-CF5530885CF7}" presName="parTx" presStyleLbl="revTx" presStyleIdx="0" presStyleCnt="4">
        <dgm:presLayoutVars>
          <dgm:chMax val="0"/>
          <dgm:chPref val="0"/>
        </dgm:presLayoutVars>
      </dgm:prSet>
      <dgm:spPr/>
    </dgm:pt>
    <dgm:pt modelId="{E755260D-D190-4235-9EF4-8D8ACB444999}" type="pres">
      <dgm:prSet presAssocID="{22C325A1-6C11-4960-B3FF-028DF3FC46DE}" presName="sibTrans" presStyleCnt="0"/>
      <dgm:spPr/>
    </dgm:pt>
    <dgm:pt modelId="{0EFA6119-00A2-4CA2-B73B-90FB7253F472}" type="pres">
      <dgm:prSet presAssocID="{6C67F347-87F6-4806-8D70-E3B382E9D1A3}" presName="compNode" presStyleCnt="0"/>
      <dgm:spPr/>
    </dgm:pt>
    <dgm:pt modelId="{5BBAB3FB-C2FE-40D2-A022-466F690B0A8B}" type="pres">
      <dgm:prSet presAssocID="{6C67F347-87F6-4806-8D70-E3B382E9D1A3}" presName="bgRect" presStyleLbl="bgShp" presStyleIdx="1" presStyleCnt="4"/>
      <dgm:spPr/>
    </dgm:pt>
    <dgm:pt modelId="{06FF57A4-B30E-4866-9049-98F13242DA70}" type="pres">
      <dgm:prSet presAssocID="{6C67F347-87F6-4806-8D70-E3B382E9D1A3}"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78B64AE7-BE23-4028-B142-56BB15233C22}" type="pres">
      <dgm:prSet presAssocID="{6C67F347-87F6-4806-8D70-E3B382E9D1A3}" presName="spaceRect" presStyleCnt="0"/>
      <dgm:spPr/>
    </dgm:pt>
    <dgm:pt modelId="{A780C3F3-4810-4373-866B-887650F6984B}" type="pres">
      <dgm:prSet presAssocID="{6C67F347-87F6-4806-8D70-E3B382E9D1A3}" presName="parTx" presStyleLbl="revTx" presStyleIdx="1" presStyleCnt="4">
        <dgm:presLayoutVars>
          <dgm:chMax val="0"/>
          <dgm:chPref val="0"/>
        </dgm:presLayoutVars>
      </dgm:prSet>
      <dgm:spPr/>
    </dgm:pt>
    <dgm:pt modelId="{BA04EA7F-1F70-47F8-A626-0207676556B3}" type="pres">
      <dgm:prSet presAssocID="{A89DEB39-CC1E-4E10-837E-D14A74E5E43C}" presName="sibTrans" presStyleCnt="0"/>
      <dgm:spPr/>
    </dgm:pt>
    <dgm:pt modelId="{E438EB67-48F3-4F28-9B80-6060A7A779C5}" type="pres">
      <dgm:prSet presAssocID="{9929C627-ECA4-4A1C-8232-741333834468}" presName="compNode" presStyleCnt="0"/>
      <dgm:spPr/>
    </dgm:pt>
    <dgm:pt modelId="{5EE4361A-B81C-4F3B-B1BB-A23BCC6B86C6}" type="pres">
      <dgm:prSet presAssocID="{9929C627-ECA4-4A1C-8232-741333834468}" presName="bgRect" presStyleLbl="bgShp" presStyleIdx="2" presStyleCnt="4"/>
      <dgm:spPr/>
    </dgm:pt>
    <dgm:pt modelId="{3CEDF4AB-9F67-463B-A5E7-076C785C7226}" type="pres">
      <dgm:prSet presAssocID="{9929C627-ECA4-4A1C-8232-741333834468}"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eting"/>
        </a:ext>
      </dgm:extLst>
    </dgm:pt>
    <dgm:pt modelId="{0B87DAA4-21BE-4612-A6EE-8B442FC7E5F3}" type="pres">
      <dgm:prSet presAssocID="{9929C627-ECA4-4A1C-8232-741333834468}" presName="spaceRect" presStyleCnt="0"/>
      <dgm:spPr/>
    </dgm:pt>
    <dgm:pt modelId="{29D0E801-F2FB-4FD4-8B15-C8D8E8B66013}" type="pres">
      <dgm:prSet presAssocID="{9929C627-ECA4-4A1C-8232-741333834468}" presName="parTx" presStyleLbl="revTx" presStyleIdx="2" presStyleCnt="4">
        <dgm:presLayoutVars>
          <dgm:chMax val="0"/>
          <dgm:chPref val="0"/>
        </dgm:presLayoutVars>
      </dgm:prSet>
      <dgm:spPr/>
    </dgm:pt>
    <dgm:pt modelId="{8D44A16B-7282-4F43-BFF4-5C34EB2633C5}" type="pres">
      <dgm:prSet presAssocID="{A4BA5BA7-E24C-4729-86FA-F93E28FB6B6D}" presName="sibTrans" presStyleCnt="0"/>
      <dgm:spPr/>
    </dgm:pt>
    <dgm:pt modelId="{D85FBFBE-A014-4884-985A-3C841FF6EA23}" type="pres">
      <dgm:prSet presAssocID="{87FD6892-CBF6-4062-8FA5-FCD1AEBCD026}" presName="compNode" presStyleCnt="0"/>
      <dgm:spPr/>
    </dgm:pt>
    <dgm:pt modelId="{BE1CEF0B-F53D-4499-975D-7DAA6F3657D7}" type="pres">
      <dgm:prSet presAssocID="{87FD6892-CBF6-4062-8FA5-FCD1AEBCD026}" presName="bgRect" presStyleLbl="bgShp" presStyleIdx="3" presStyleCnt="4"/>
      <dgm:spPr/>
    </dgm:pt>
    <dgm:pt modelId="{4E1B2669-549E-4A6A-9390-27ABCA3CA348}" type="pres">
      <dgm:prSet presAssocID="{87FD6892-CBF6-4062-8FA5-FCD1AEBCD026}"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2E504D78-D34C-4764-873E-75DBFEED544C}" type="pres">
      <dgm:prSet presAssocID="{87FD6892-CBF6-4062-8FA5-FCD1AEBCD026}" presName="spaceRect" presStyleCnt="0"/>
      <dgm:spPr/>
    </dgm:pt>
    <dgm:pt modelId="{A75A3309-6AB9-4F36-B323-8FC0D2A41E72}" type="pres">
      <dgm:prSet presAssocID="{87FD6892-CBF6-4062-8FA5-FCD1AEBCD026}" presName="parTx" presStyleLbl="revTx" presStyleIdx="3" presStyleCnt="4">
        <dgm:presLayoutVars>
          <dgm:chMax val="0"/>
          <dgm:chPref val="0"/>
        </dgm:presLayoutVars>
      </dgm:prSet>
      <dgm:spPr/>
    </dgm:pt>
  </dgm:ptLst>
  <dgm:cxnLst>
    <dgm:cxn modelId="{A465AE02-F3E2-4382-9A36-FA186F643B98}" srcId="{4C882DC6-850B-43D2-BA3F-82A36E991DE1}" destId="{222A1721-F579-4A89-A747-CF5530885CF7}" srcOrd="0" destOrd="0" parTransId="{EFFD7DB7-40E6-47BE-A504-43B5BC0BD37A}" sibTransId="{22C325A1-6C11-4960-B3FF-028DF3FC46DE}"/>
    <dgm:cxn modelId="{65EFED0D-2D66-412B-BB77-A00A7434B9A8}" type="presOf" srcId="{9929C627-ECA4-4A1C-8232-741333834468}" destId="{29D0E801-F2FB-4FD4-8B15-C8D8E8B66013}" srcOrd="0" destOrd="0" presId="urn:microsoft.com/office/officeart/2018/2/layout/IconVerticalSolidList"/>
    <dgm:cxn modelId="{76BE5521-6A63-450F-92DB-1040226052BA}" srcId="{4C882DC6-850B-43D2-BA3F-82A36E991DE1}" destId="{9929C627-ECA4-4A1C-8232-741333834468}" srcOrd="2" destOrd="0" parTransId="{B27189BB-5AAA-430C-A5B1-20CFA73649F9}" sibTransId="{A4BA5BA7-E24C-4729-86FA-F93E28FB6B6D}"/>
    <dgm:cxn modelId="{D41D3D55-EB80-404B-8E2C-A7C13C8615BA}" type="presOf" srcId="{222A1721-F579-4A89-A747-CF5530885CF7}" destId="{F9E5360F-8238-4B87-899B-5578F0C9E328}" srcOrd="0" destOrd="0" presId="urn:microsoft.com/office/officeart/2018/2/layout/IconVerticalSolidList"/>
    <dgm:cxn modelId="{408F8AA2-4C70-49F6-8673-A72EBAAEB325}" srcId="{4C882DC6-850B-43D2-BA3F-82A36E991DE1}" destId="{6C67F347-87F6-4806-8D70-E3B382E9D1A3}" srcOrd="1" destOrd="0" parTransId="{15361080-7F8A-477B-8872-C6C5968CDA9C}" sibTransId="{A89DEB39-CC1E-4E10-837E-D14A74E5E43C}"/>
    <dgm:cxn modelId="{061240AC-5BEC-437D-9696-BFB5F122E155}" type="presOf" srcId="{4C882DC6-850B-43D2-BA3F-82A36E991DE1}" destId="{EAD496BC-CF75-4DEA-B11F-FBF18DA1581F}" srcOrd="0" destOrd="0" presId="urn:microsoft.com/office/officeart/2018/2/layout/IconVerticalSolidList"/>
    <dgm:cxn modelId="{0C5F75AE-2991-46F5-99B5-23660F921DE9}" type="presOf" srcId="{87FD6892-CBF6-4062-8FA5-FCD1AEBCD026}" destId="{A75A3309-6AB9-4F36-B323-8FC0D2A41E72}" srcOrd="0" destOrd="0" presId="urn:microsoft.com/office/officeart/2018/2/layout/IconVerticalSolidList"/>
    <dgm:cxn modelId="{6333A0EC-9AA3-4218-9500-B0BE80C24186}" srcId="{4C882DC6-850B-43D2-BA3F-82A36E991DE1}" destId="{87FD6892-CBF6-4062-8FA5-FCD1AEBCD026}" srcOrd="3" destOrd="0" parTransId="{CE19DE2F-6857-4403-BD05-09870C33E11A}" sibTransId="{4805595C-56BB-477F-AAEF-B0224D6A907A}"/>
    <dgm:cxn modelId="{213DD9FB-9BF2-4985-9DD4-4EF06F87EBDA}" type="presOf" srcId="{6C67F347-87F6-4806-8D70-E3B382E9D1A3}" destId="{A780C3F3-4810-4373-866B-887650F6984B}" srcOrd="0" destOrd="0" presId="urn:microsoft.com/office/officeart/2018/2/layout/IconVerticalSolidList"/>
    <dgm:cxn modelId="{12D9A6B3-3220-4CAD-A419-EA74E5068D17}" type="presParOf" srcId="{EAD496BC-CF75-4DEA-B11F-FBF18DA1581F}" destId="{C13B637A-1C17-4361-B38B-C95D4D455715}" srcOrd="0" destOrd="0" presId="urn:microsoft.com/office/officeart/2018/2/layout/IconVerticalSolidList"/>
    <dgm:cxn modelId="{E2532B35-F26A-48C8-A6D7-2CABC640E1F2}" type="presParOf" srcId="{C13B637A-1C17-4361-B38B-C95D4D455715}" destId="{B28DA06E-A69B-4DDF-B6DF-3DAF4F7E870A}" srcOrd="0" destOrd="0" presId="urn:microsoft.com/office/officeart/2018/2/layout/IconVerticalSolidList"/>
    <dgm:cxn modelId="{8545B4DD-871B-403E-9511-2BA8DEAF77B7}" type="presParOf" srcId="{C13B637A-1C17-4361-B38B-C95D4D455715}" destId="{1E22A125-1BFF-422C-831D-F99D3E359F2B}" srcOrd="1" destOrd="0" presId="urn:microsoft.com/office/officeart/2018/2/layout/IconVerticalSolidList"/>
    <dgm:cxn modelId="{3CE694A8-516C-446E-AD77-4A6686BC330E}" type="presParOf" srcId="{C13B637A-1C17-4361-B38B-C95D4D455715}" destId="{2001B169-B775-4D5C-AAFA-477D9B339C0E}" srcOrd="2" destOrd="0" presId="urn:microsoft.com/office/officeart/2018/2/layout/IconVerticalSolidList"/>
    <dgm:cxn modelId="{6B2C2A25-6A9D-46CD-AB7C-80AF32EF6FAC}" type="presParOf" srcId="{C13B637A-1C17-4361-B38B-C95D4D455715}" destId="{F9E5360F-8238-4B87-899B-5578F0C9E328}" srcOrd="3" destOrd="0" presId="urn:microsoft.com/office/officeart/2018/2/layout/IconVerticalSolidList"/>
    <dgm:cxn modelId="{1C7B8CD3-948E-4ED3-9CFD-90882870B9F3}" type="presParOf" srcId="{EAD496BC-CF75-4DEA-B11F-FBF18DA1581F}" destId="{E755260D-D190-4235-9EF4-8D8ACB444999}" srcOrd="1" destOrd="0" presId="urn:microsoft.com/office/officeart/2018/2/layout/IconVerticalSolidList"/>
    <dgm:cxn modelId="{FFD3E11F-9E5A-4778-93D4-1A79185166D0}" type="presParOf" srcId="{EAD496BC-CF75-4DEA-B11F-FBF18DA1581F}" destId="{0EFA6119-00A2-4CA2-B73B-90FB7253F472}" srcOrd="2" destOrd="0" presId="urn:microsoft.com/office/officeart/2018/2/layout/IconVerticalSolidList"/>
    <dgm:cxn modelId="{01754E5F-1122-4361-BFD7-D9907DDC051C}" type="presParOf" srcId="{0EFA6119-00A2-4CA2-B73B-90FB7253F472}" destId="{5BBAB3FB-C2FE-40D2-A022-466F690B0A8B}" srcOrd="0" destOrd="0" presId="urn:microsoft.com/office/officeart/2018/2/layout/IconVerticalSolidList"/>
    <dgm:cxn modelId="{97A1EC71-40B9-488C-8896-E09F98DD8603}" type="presParOf" srcId="{0EFA6119-00A2-4CA2-B73B-90FB7253F472}" destId="{06FF57A4-B30E-4866-9049-98F13242DA70}" srcOrd="1" destOrd="0" presId="urn:microsoft.com/office/officeart/2018/2/layout/IconVerticalSolidList"/>
    <dgm:cxn modelId="{EFBB606A-FD76-47A6-ADB0-5FA2F29C3D5E}" type="presParOf" srcId="{0EFA6119-00A2-4CA2-B73B-90FB7253F472}" destId="{78B64AE7-BE23-4028-B142-56BB15233C22}" srcOrd="2" destOrd="0" presId="urn:microsoft.com/office/officeart/2018/2/layout/IconVerticalSolidList"/>
    <dgm:cxn modelId="{2DE82EE4-1C6D-49A7-9AEA-036980A478F8}" type="presParOf" srcId="{0EFA6119-00A2-4CA2-B73B-90FB7253F472}" destId="{A780C3F3-4810-4373-866B-887650F6984B}" srcOrd="3" destOrd="0" presId="urn:microsoft.com/office/officeart/2018/2/layout/IconVerticalSolidList"/>
    <dgm:cxn modelId="{072CA2DE-A085-40F4-B471-53A603F80851}" type="presParOf" srcId="{EAD496BC-CF75-4DEA-B11F-FBF18DA1581F}" destId="{BA04EA7F-1F70-47F8-A626-0207676556B3}" srcOrd="3" destOrd="0" presId="urn:microsoft.com/office/officeart/2018/2/layout/IconVerticalSolidList"/>
    <dgm:cxn modelId="{2068CF8E-4F53-4B03-BA9F-E73A95134614}" type="presParOf" srcId="{EAD496BC-CF75-4DEA-B11F-FBF18DA1581F}" destId="{E438EB67-48F3-4F28-9B80-6060A7A779C5}" srcOrd="4" destOrd="0" presId="urn:microsoft.com/office/officeart/2018/2/layout/IconVerticalSolidList"/>
    <dgm:cxn modelId="{FD58D765-0A39-4D61-A0E8-0823B268EF93}" type="presParOf" srcId="{E438EB67-48F3-4F28-9B80-6060A7A779C5}" destId="{5EE4361A-B81C-4F3B-B1BB-A23BCC6B86C6}" srcOrd="0" destOrd="0" presId="urn:microsoft.com/office/officeart/2018/2/layout/IconVerticalSolidList"/>
    <dgm:cxn modelId="{AB280030-C214-4E78-8AB0-D9986987AB30}" type="presParOf" srcId="{E438EB67-48F3-4F28-9B80-6060A7A779C5}" destId="{3CEDF4AB-9F67-463B-A5E7-076C785C7226}" srcOrd="1" destOrd="0" presId="urn:microsoft.com/office/officeart/2018/2/layout/IconVerticalSolidList"/>
    <dgm:cxn modelId="{98C5A025-C1DA-422C-8FC1-57F221868D5C}" type="presParOf" srcId="{E438EB67-48F3-4F28-9B80-6060A7A779C5}" destId="{0B87DAA4-21BE-4612-A6EE-8B442FC7E5F3}" srcOrd="2" destOrd="0" presId="urn:microsoft.com/office/officeart/2018/2/layout/IconVerticalSolidList"/>
    <dgm:cxn modelId="{68BA08EA-84FF-4321-B18D-B01CB01437E9}" type="presParOf" srcId="{E438EB67-48F3-4F28-9B80-6060A7A779C5}" destId="{29D0E801-F2FB-4FD4-8B15-C8D8E8B66013}" srcOrd="3" destOrd="0" presId="urn:microsoft.com/office/officeart/2018/2/layout/IconVerticalSolidList"/>
    <dgm:cxn modelId="{B18858BA-A6F8-4224-A48F-BAE5F801AF98}" type="presParOf" srcId="{EAD496BC-CF75-4DEA-B11F-FBF18DA1581F}" destId="{8D44A16B-7282-4F43-BFF4-5C34EB2633C5}" srcOrd="5" destOrd="0" presId="urn:microsoft.com/office/officeart/2018/2/layout/IconVerticalSolidList"/>
    <dgm:cxn modelId="{1B61828A-F576-4D72-AFAC-DD4B270C9491}" type="presParOf" srcId="{EAD496BC-CF75-4DEA-B11F-FBF18DA1581F}" destId="{D85FBFBE-A014-4884-985A-3C841FF6EA23}" srcOrd="6" destOrd="0" presId="urn:microsoft.com/office/officeart/2018/2/layout/IconVerticalSolidList"/>
    <dgm:cxn modelId="{F7B7F3C7-EC30-4AA4-B3F6-95CB90F4E1D3}" type="presParOf" srcId="{D85FBFBE-A014-4884-985A-3C841FF6EA23}" destId="{BE1CEF0B-F53D-4499-975D-7DAA6F3657D7}" srcOrd="0" destOrd="0" presId="urn:microsoft.com/office/officeart/2018/2/layout/IconVerticalSolidList"/>
    <dgm:cxn modelId="{44430503-DA09-4DAE-9C02-8951AD330164}" type="presParOf" srcId="{D85FBFBE-A014-4884-985A-3C841FF6EA23}" destId="{4E1B2669-549E-4A6A-9390-27ABCA3CA348}" srcOrd="1" destOrd="0" presId="urn:microsoft.com/office/officeart/2018/2/layout/IconVerticalSolidList"/>
    <dgm:cxn modelId="{A3230756-7692-4997-972B-05EE074E0E80}" type="presParOf" srcId="{D85FBFBE-A014-4884-985A-3C841FF6EA23}" destId="{2E504D78-D34C-4764-873E-75DBFEED544C}" srcOrd="2" destOrd="0" presId="urn:microsoft.com/office/officeart/2018/2/layout/IconVerticalSolidList"/>
    <dgm:cxn modelId="{9162415E-6FD0-4349-BA87-9FD08E46D5F3}" type="presParOf" srcId="{D85FBFBE-A014-4884-985A-3C841FF6EA23}" destId="{A75A3309-6AB9-4F36-B323-8FC0D2A41E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D726E4-2936-4A5A-B9C7-3E58A3AB20E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E49C913-E902-4109-B81E-E45238E02FDE}">
      <dgm:prSet/>
      <dgm:spPr/>
      <dgm:t>
        <a:bodyPr/>
        <a:lstStyle/>
        <a:p>
          <a:r>
            <a:rPr lang="en-US" b="1"/>
            <a:t>Nonprofit organizations, including faith-based organizations</a:t>
          </a:r>
          <a:endParaRPr lang="en-US"/>
        </a:p>
      </dgm:t>
    </dgm:pt>
    <dgm:pt modelId="{487D001A-D8F7-43D6-8CEB-51EA49C651F5}" type="parTrans" cxnId="{92D7D037-7276-44EB-BCF2-0343F8F90624}">
      <dgm:prSet/>
      <dgm:spPr/>
      <dgm:t>
        <a:bodyPr/>
        <a:lstStyle/>
        <a:p>
          <a:endParaRPr lang="en-US"/>
        </a:p>
      </dgm:t>
    </dgm:pt>
    <dgm:pt modelId="{9199489B-D8C4-4362-BF79-3D34A7814E15}" type="sibTrans" cxnId="{92D7D037-7276-44EB-BCF2-0343F8F90624}">
      <dgm:prSet/>
      <dgm:spPr/>
      <dgm:t>
        <a:bodyPr/>
        <a:lstStyle/>
        <a:p>
          <a:endParaRPr lang="en-US"/>
        </a:p>
      </dgm:t>
    </dgm:pt>
    <dgm:pt modelId="{38C53D80-BA45-4F08-B7AE-CF525858DCCB}">
      <dgm:prSet/>
      <dgm:spPr/>
      <dgm:t>
        <a:bodyPr/>
        <a:lstStyle/>
        <a:p>
          <a:r>
            <a:rPr lang="en-US" dirty="0"/>
            <a:t>Must have 501(c)(3) certification or similar nonprofit status under IRS regulations</a:t>
          </a:r>
        </a:p>
      </dgm:t>
    </dgm:pt>
    <dgm:pt modelId="{172A1459-C23C-4CCD-99F6-56CBB72D7A42}" type="parTrans" cxnId="{1C1C7AF4-1132-4FCD-BDB0-F20781BD4A43}">
      <dgm:prSet/>
      <dgm:spPr/>
      <dgm:t>
        <a:bodyPr/>
        <a:lstStyle/>
        <a:p>
          <a:endParaRPr lang="en-US"/>
        </a:p>
      </dgm:t>
    </dgm:pt>
    <dgm:pt modelId="{60D61634-3805-4052-8061-E928EF011C1B}" type="sibTrans" cxnId="{1C1C7AF4-1132-4FCD-BDB0-F20781BD4A43}">
      <dgm:prSet/>
      <dgm:spPr/>
      <dgm:t>
        <a:bodyPr/>
        <a:lstStyle/>
        <a:p>
          <a:endParaRPr lang="en-US"/>
        </a:p>
      </dgm:t>
    </dgm:pt>
    <dgm:pt modelId="{DE532182-9AF5-4AEC-BD3A-95A3638B0873}">
      <dgm:prSet/>
      <dgm:spPr/>
      <dgm:t>
        <a:bodyPr/>
        <a:lstStyle/>
        <a:p>
          <a:r>
            <a:rPr lang="en-US"/>
            <a:t>Must meet capacity threshold  </a:t>
          </a:r>
        </a:p>
      </dgm:t>
    </dgm:pt>
    <dgm:pt modelId="{95B6AEB7-490B-4404-BBC7-EE1625F0B5DA}" type="parTrans" cxnId="{0AB86AEA-2CBC-413A-97C9-61878D9676C2}">
      <dgm:prSet/>
      <dgm:spPr/>
      <dgm:t>
        <a:bodyPr/>
        <a:lstStyle/>
        <a:p>
          <a:endParaRPr lang="en-US"/>
        </a:p>
      </dgm:t>
    </dgm:pt>
    <dgm:pt modelId="{92D56E50-28D9-4B3C-B266-70AA711647DE}" type="sibTrans" cxnId="{0AB86AEA-2CBC-413A-97C9-61878D9676C2}">
      <dgm:prSet/>
      <dgm:spPr/>
      <dgm:t>
        <a:bodyPr/>
        <a:lstStyle/>
        <a:p>
          <a:endParaRPr lang="en-US"/>
        </a:p>
      </dgm:t>
    </dgm:pt>
    <dgm:pt modelId="{74DD2BAA-267B-4368-81A3-419276645A04}">
      <dgm:prSet/>
      <dgm:spPr/>
      <dgm:t>
        <a:bodyPr/>
        <a:lstStyle/>
        <a:p>
          <a:r>
            <a:rPr lang="en-US" b="1"/>
            <a:t>Public Housing Authorities</a:t>
          </a:r>
          <a:endParaRPr lang="en-US"/>
        </a:p>
      </dgm:t>
    </dgm:pt>
    <dgm:pt modelId="{4469941C-8034-4231-84F0-0F007C323748}" type="parTrans" cxnId="{352C8E51-5679-4620-8134-41CD22BCEA57}">
      <dgm:prSet/>
      <dgm:spPr/>
      <dgm:t>
        <a:bodyPr/>
        <a:lstStyle/>
        <a:p>
          <a:endParaRPr lang="en-US"/>
        </a:p>
      </dgm:t>
    </dgm:pt>
    <dgm:pt modelId="{881A865C-050E-4752-B0B0-CD257838D328}" type="sibTrans" cxnId="{352C8E51-5679-4620-8134-41CD22BCEA57}">
      <dgm:prSet/>
      <dgm:spPr/>
      <dgm:t>
        <a:bodyPr/>
        <a:lstStyle/>
        <a:p>
          <a:endParaRPr lang="en-US"/>
        </a:p>
      </dgm:t>
    </dgm:pt>
    <dgm:pt modelId="{3FE8F721-AA65-4D43-A508-0AC1615CD228}">
      <dgm:prSet/>
      <dgm:spPr/>
      <dgm:t>
        <a:bodyPr/>
        <a:lstStyle/>
        <a:p>
          <a:r>
            <a:rPr lang="en-US" b="1"/>
            <a:t>Local and State governments</a:t>
          </a:r>
          <a:endParaRPr lang="en-US"/>
        </a:p>
      </dgm:t>
    </dgm:pt>
    <dgm:pt modelId="{67C29043-B28D-4A5E-B31F-13D6F398470A}" type="parTrans" cxnId="{9064200B-92B7-48AB-B445-497DDC736110}">
      <dgm:prSet/>
      <dgm:spPr/>
      <dgm:t>
        <a:bodyPr/>
        <a:lstStyle/>
        <a:p>
          <a:endParaRPr lang="en-US"/>
        </a:p>
      </dgm:t>
    </dgm:pt>
    <dgm:pt modelId="{10A4A23F-53E2-4BBB-AFA4-731C99256F56}" type="sibTrans" cxnId="{9064200B-92B7-48AB-B445-497DDC736110}">
      <dgm:prSet/>
      <dgm:spPr/>
      <dgm:t>
        <a:bodyPr/>
        <a:lstStyle/>
        <a:p>
          <a:endParaRPr lang="en-US"/>
        </a:p>
      </dgm:t>
    </dgm:pt>
    <dgm:pt modelId="{E7D9A55A-9A2D-4AA0-8985-0D186D08AE54}">
      <dgm:prSet/>
      <dgm:spPr/>
      <dgm:t>
        <a:bodyPr/>
        <a:lstStyle/>
        <a:p>
          <a:r>
            <a:rPr lang="en-US" b="1"/>
            <a:t>Tribes</a:t>
          </a:r>
          <a:endParaRPr lang="en-US"/>
        </a:p>
      </dgm:t>
    </dgm:pt>
    <dgm:pt modelId="{2005091B-88E6-45CA-9F22-D01DE09FACC3}" type="parTrans" cxnId="{0B23C999-2FA8-45D3-98AC-CC86D47C015A}">
      <dgm:prSet/>
      <dgm:spPr/>
      <dgm:t>
        <a:bodyPr/>
        <a:lstStyle/>
        <a:p>
          <a:endParaRPr lang="en-US"/>
        </a:p>
      </dgm:t>
    </dgm:pt>
    <dgm:pt modelId="{F9DF4324-6891-446C-8BE2-6ED4E3D86405}" type="sibTrans" cxnId="{0B23C999-2FA8-45D3-98AC-CC86D47C015A}">
      <dgm:prSet/>
      <dgm:spPr/>
      <dgm:t>
        <a:bodyPr/>
        <a:lstStyle/>
        <a:p>
          <a:endParaRPr lang="en-US"/>
        </a:p>
      </dgm:t>
    </dgm:pt>
    <dgm:pt modelId="{A717404A-4830-4A27-9084-317B613A7470}">
      <dgm:prSet/>
      <dgm:spPr/>
      <dgm:t>
        <a:bodyPr/>
        <a:lstStyle/>
        <a:p>
          <a:r>
            <a:rPr lang="en-US" dirty="0"/>
            <a:t>Must have Federal UEI and SAM.gov registration</a:t>
          </a:r>
        </a:p>
      </dgm:t>
    </dgm:pt>
    <dgm:pt modelId="{322FBFA7-AA3F-4C29-BFF7-D78C39FBB320}" type="parTrans" cxnId="{3CDC59A2-F252-4204-B31C-872AC642E356}">
      <dgm:prSet/>
      <dgm:spPr/>
      <dgm:t>
        <a:bodyPr/>
        <a:lstStyle/>
        <a:p>
          <a:endParaRPr lang="en-US"/>
        </a:p>
      </dgm:t>
    </dgm:pt>
    <dgm:pt modelId="{79AF9DA6-BB4B-4E12-8481-C7A8EC96E918}" type="sibTrans" cxnId="{3CDC59A2-F252-4204-B31C-872AC642E356}">
      <dgm:prSet/>
      <dgm:spPr/>
      <dgm:t>
        <a:bodyPr/>
        <a:lstStyle/>
        <a:p>
          <a:endParaRPr lang="en-US"/>
        </a:p>
      </dgm:t>
    </dgm:pt>
    <dgm:pt modelId="{D8AB28DB-362D-419F-BD6F-56257BAE7B6B}" type="pres">
      <dgm:prSet presAssocID="{55D726E4-2936-4A5A-B9C7-3E58A3AB20E7}" presName="linear" presStyleCnt="0">
        <dgm:presLayoutVars>
          <dgm:animLvl val="lvl"/>
          <dgm:resizeHandles val="exact"/>
        </dgm:presLayoutVars>
      </dgm:prSet>
      <dgm:spPr/>
    </dgm:pt>
    <dgm:pt modelId="{E1779BFE-A80C-47F5-88AD-7387622E9D63}" type="pres">
      <dgm:prSet presAssocID="{2E49C913-E902-4109-B81E-E45238E02FDE}" presName="parentText" presStyleLbl="node1" presStyleIdx="0" presStyleCnt="4">
        <dgm:presLayoutVars>
          <dgm:chMax val="0"/>
          <dgm:bulletEnabled val="1"/>
        </dgm:presLayoutVars>
      </dgm:prSet>
      <dgm:spPr/>
    </dgm:pt>
    <dgm:pt modelId="{DDC2D503-251D-4460-B7D3-4366B65B8E58}" type="pres">
      <dgm:prSet presAssocID="{2E49C913-E902-4109-B81E-E45238E02FDE}" presName="childText" presStyleLbl="revTx" presStyleIdx="0" presStyleCnt="1">
        <dgm:presLayoutVars>
          <dgm:bulletEnabled val="1"/>
        </dgm:presLayoutVars>
      </dgm:prSet>
      <dgm:spPr/>
    </dgm:pt>
    <dgm:pt modelId="{0224BE00-6C26-4D9B-A9E8-D3F0F5458EBA}" type="pres">
      <dgm:prSet presAssocID="{74DD2BAA-267B-4368-81A3-419276645A04}" presName="parentText" presStyleLbl="node1" presStyleIdx="1" presStyleCnt="4">
        <dgm:presLayoutVars>
          <dgm:chMax val="0"/>
          <dgm:bulletEnabled val="1"/>
        </dgm:presLayoutVars>
      </dgm:prSet>
      <dgm:spPr/>
    </dgm:pt>
    <dgm:pt modelId="{BEE07F14-487C-45D4-993C-310A4167B44B}" type="pres">
      <dgm:prSet presAssocID="{881A865C-050E-4752-B0B0-CD257838D328}" presName="spacer" presStyleCnt="0"/>
      <dgm:spPr/>
    </dgm:pt>
    <dgm:pt modelId="{6D4B33C6-9C7F-4564-A14C-B579A14E30A9}" type="pres">
      <dgm:prSet presAssocID="{3FE8F721-AA65-4D43-A508-0AC1615CD228}" presName="parentText" presStyleLbl="node1" presStyleIdx="2" presStyleCnt="4">
        <dgm:presLayoutVars>
          <dgm:chMax val="0"/>
          <dgm:bulletEnabled val="1"/>
        </dgm:presLayoutVars>
      </dgm:prSet>
      <dgm:spPr/>
    </dgm:pt>
    <dgm:pt modelId="{1CC4B8A2-A794-4ABB-BB11-59D1382BCC80}" type="pres">
      <dgm:prSet presAssocID="{10A4A23F-53E2-4BBB-AFA4-731C99256F56}" presName="spacer" presStyleCnt="0"/>
      <dgm:spPr/>
    </dgm:pt>
    <dgm:pt modelId="{BC3E56A8-FA02-4C63-946F-B1BD2EB7E413}" type="pres">
      <dgm:prSet presAssocID="{E7D9A55A-9A2D-4AA0-8985-0D186D08AE54}" presName="parentText" presStyleLbl="node1" presStyleIdx="3" presStyleCnt="4">
        <dgm:presLayoutVars>
          <dgm:chMax val="0"/>
          <dgm:bulletEnabled val="1"/>
        </dgm:presLayoutVars>
      </dgm:prSet>
      <dgm:spPr/>
    </dgm:pt>
  </dgm:ptLst>
  <dgm:cxnLst>
    <dgm:cxn modelId="{497CDC01-B7CE-4850-BF9D-105AC4B83FCC}" type="presOf" srcId="{55D726E4-2936-4A5A-B9C7-3E58A3AB20E7}" destId="{D8AB28DB-362D-419F-BD6F-56257BAE7B6B}" srcOrd="0" destOrd="0" presId="urn:microsoft.com/office/officeart/2005/8/layout/vList2"/>
    <dgm:cxn modelId="{9064200B-92B7-48AB-B445-497DDC736110}" srcId="{55D726E4-2936-4A5A-B9C7-3E58A3AB20E7}" destId="{3FE8F721-AA65-4D43-A508-0AC1615CD228}" srcOrd="2" destOrd="0" parTransId="{67C29043-B28D-4A5E-B31F-13D6F398470A}" sibTransId="{10A4A23F-53E2-4BBB-AFA4-731C99256F56}"/>
    <dgm:cxn modelId="{298C4213-D44F-4CC8-831B-EDB5A7A7BA28}" type="presOf" srcId="{E7D9A55A-9A2D-4AA0-8985-0D186D08AE54}" destId="{BC3E56A8-FA02-4C63-946F-B1BD2EB7E413}" srcOrd="0" destOrd="0" presId="urn:microsoft.com/office/officeart/2005/8/layout/vList2"/>
    <dgm:cxn modelId="{92D7D037-7276-44EB-BCF2-0343F8F90624}" srcId="{55D726E4-2936-4A5A-B9C7-3E58A3AB20E7}" destId="{2E49C913-E902-4109-B81E-E45238E02FDE}" srcOrd="0" destOrd="0" parTransId="{487D001A-D8F7-43D6-8CEB-51EA49C651F5}" sibTransId="{9199489B-D8C4-4362-BF79-3D34A7814E15}"/>
    <dgm:cxn modelId="{352C8E51-5679-4620-8134-41CD22BCEA57}" srcId="{55D726E4-2936-4A5A-B9C7-3E58A3AB20E7}" destId="{74DD2BAA-267B-4368-81A3-419276645A04}" srcOrd="1" destOrd="0" parTransId="{4469941C-8034-4231-84F0-0F007C323748}" sibTransId="{881A865C-050E-4752-B0B0-CD257838D328}"/>
    <dgm:cxn modelId="{E84A8A86-98CB-424A-9D6A-20FB1B66BB4A}" type="presOf" srcId="{74DD2BAA-267B-4368-81A3-419276645A04}" destId="{0224BE00-6C26-4D9B-A9E8-D3F0F5458EBA}" srcOrd="0" destOrd="0" presId="urn:microsoft.com/office/officeart/2005/8/layout/vList2"/>
    <dgm:cxn modelId="{0B23C999-2FA8-45D3-98AC-CC86D47C015A}" srcId="{55D726E4-2936-4A5A-B9C7-3E58A3AB20E7}" destId="{E7D9A55A-9A2D-4AA0-8985-0D186D08AE54}" srcOrd="3" destOrd="0" parTransId="{2005091B-88E6-45CA-9F22-D01DE09FACC3}" sibTransId="{F9DF4324-6891-446C-8BE2-6ED4E3D86405}"/>
    <dgm:cxn modelId="{90D4CAA1-7BCF-42C6-AFB0-BCFC33181BA1}" type="presOf" srcId="{A717404A-4830-4A27-9084-317B613A7470}" destId="{DDC2D503-251D-4460-B7D3-4366B65B8E58}" srcOrd="0" destOrd="1" presId="urn:microsoft.com/office/officeart/2005/8/layout/vList2"/>
    <dgm:cxn modelId="{3CDC59A2-F252-4204-B31C-872AC642E356}" srcId="{2E49C913-E902-4109-B81E-E45238E02FDE}" destId="{A717404A-4830-4A27-9084-317B613A7470}" srcOrd="1" destOrd="0" parTransId="{322FBFA7-AA3F-4C29-BFF7-D78C39FBB320}" sibTransId="{79AF9DA6-BB4B-4E12-8481-C7A8EC96E918}"/>
    <dgm:cxn modelId="{7418C2B9-FB6B-4122-8276-D05EA37389C3}" type="presOf" srcId="{3FE8F721-AA65-4D43-A508-0AC1615CD228}" destId="{6D4B33C6-9C7F-4564-A14C-B579A14E30A9}" srcOrd="0" destOrd="0" presId="urn:microsoft.com/office/officeart/2005/8/layout/vList2"/>
    <dgm:cxn modelId="{7A9851D0-C5CB-441C-9608-65F10C022C21}" type="presOf" srcId="{DE532182-9AF5-4AEC-BD3A-95A3638B0873}" destId="{DDC2D503-251D-4460-B7D3-4366B65B8E58}" srcOrd="0" destOrd="2" presId="urn:microsoft.com/office/officeart/2005/8/layout/vList2"/>
    <dgm:cxn modelId="{5E7FD9D1-6342-4CF4-900A-3C3ED4E65BCF}" type="presOf" srcId="{38C53D80-BA45-4F08-B7AE-CF525858DCCB}" destId="{DDC2D503-251D-4460-B7D3-4366B65B8E58}" srcOrd="0" destOrd="0" presId="urn:microsoft.com/office/officeart/2005/8/layout/vList2"/>
    <dgm:cxn modelId="{363C99E9-6ABD-4266-B423-806AF8F46B38}" type="presOf" srcId="{2E49C913-E902-4109-B81E-E45238E02FDE}" destId="{E1779BFE-A80C-47F5-88AD-7387622E9D63}" srcOrd="0" destOrd="0" presId="urn:microsoft.com/office/officeart/2005/8/layout/vList2"/>
    <dgm:cxn modelId="{0AB86AEA-2CBC-413A-97C9-61878D9676C2}" srcId="{2E49C913-E902-4109-B81E-E45238E02FDE}" destId="{DE532182-9AF5-4AEC-BD3A-95A3638B0873}" srcOrd="2" destOrd="0" parTransId="{95B6AEB7-490B-4404-BBC7-EE1625F0B5DA}" sibTransId="{92D56E50-28D9-4B3C-B266-70AA711647DE}"/>
    <dgm:cxn modelId="{1C1C7AF4-1132-4FCD-BDB0-F20781BD4A43}" srcId="{2E49C913-E902-4109-B81E-E45238E02FDE}" destId="{38C53D80-BA45-4F08-B7AE-CF525858DCCB}" srcOrd="0" destOrd="0" parTransId="{172A1459-C23C-4CCD-99F6-56CBB72D7A42}" sibTransId="{60D61634-3805-4052-8061-E928EF011C1B}"/>
    <dgm:cxn modelId="{ED544971-DE65-4B67-8ACA-8EB6364C6AA6}" type="presParOf" srcId="{D8AB28DB-362D-419F-BD6F-56257BAE7B6B}" destId="{E1779BFE-A80C-47F5-88AD-7387622E9D63}" srcOrd="0" destOrd="0" presId="urn:microsoft.com/office/officeart/2005/8/layout/vList2"/>
    <dgm:cxn modelId="{DE75E484-FA1F-4FBB-9584-2E32D8817C81}" type="presParOf" srcId="{D8AB28DB-362D-419F-BD6F-56257BAE7B6B}" destId="{DDC2D503-251D-4460-B7D3-4366B65B8E58}" srcOrd="1" destOrd="0" presId="urn:microsoft.com/office/officeart/2005/8/layout/vList2"/>
    <dgm:cxn modelId="{CA4EBEAA-50FA-4391-8AAF-1E308E5EF61B}" type="presParOf" srcId="{D8AB28DB-362D-419F-BD6F-56257BAE7B6B}" destId="{0224BE00-6C26-4D9B-A9E8-D3F0F5458EBA}" srcOrd="2" destOrd="0" presId="urn:microsoft.com/office/officeart/2005/8/layout/vList2"/>
    <dgm:cxn modelId="{7A8AD57D-170B-4FD8-8993-DE0C8DC8561D}" type="presParOf" srcId="{D8AB28DB-362D-419F-BD6F-56257BAE7B6B}" destId="{BEE07F14-487C-45D4-993C-310A4167B44B}" srcOrd="3" destOrd="0" presId="urn:microsoft.com/office/officeart/2005/8/layout/vList2"/>
    <dgm:cxn modelId="{00DFA3C8-8EC8-48E6-902D-39029B82F37D}" type="presParOf" srcId="{D8AB28DB-362D-419F-BD6F-56257BAE7B6B}" destId="{6D4B33C6-9C7F-4564-A14C-B579A14E30A9}" srcOrd="4" destOrd="0" presId="urn:microsoft.com/office/officeart/2005/8/layout/vList2"/>
    <dgm:cxn modelId="{5B7D6EDE-A3AC-40FB-97AF-EC04C76651BC}" type="presParOf" srcId="{D8AB28DB-362D-419F-BD6F-56257BAE7B6B}" destId="{1CC4B8A2-A794-4ABB-BB11-59D1382BCC80}" srcOrd="5" destOrd="0" presId="urn:microsoft.com/office/officeart/2005/8/layout/vList2"/>
    <dgm:cxn modelId="{B5BFC5EB-9BF3-46B9-B5A1-1E5886B3702C}" type="presParOf" srcId="{D8AB28DB-362D-419F-BD6F-56257BAE7B6B}" destId="{BC3E56A8-FA02-4C63-946F-B1BD2EB7E41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1F8063-81ED-46E6-8C72-FEFE72EBC88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EFCEC3F-37F0-445A-86CD-7D491D1C8A23}">
      <dgm:prSet/>
      <dgm:spPr>
        <a:solidFill>
          <a:schemeClr val="bg2">
            <a:lumMod val="50000"/>
          </a:schemeClr>
        </a:solidFill>
      </dgm:spPr>
      <dgm:t>
        <a:bodyPr/>
        <a:lstStyle/>
        <a:p>
          <a:r>
            <a:rPr lang="en-US" dirty="0"/>
            <a:t>All projects must participate in the CoC’s </a:t>
          </a:r>
          <a:r>
            <a:rPr lang="en-US" b="1" u="sng" dirty="0"/>
            <a:t>HMIS</a:t>
          </a:r>
          <a:r>
            <a:rPr lang="en-US" dirty="0"/>
            <a:t>, unless DV and then must participate in comparable database (e.g., Osnium)</a:t>
          </a:r>
        </a:p>
      </dgm:t>
    </dgm:pt>
    <dgm:pt modelId="{E1F40359-052E-4C33-BD92-65CDB39727A7}" type="parTrans" cxnId="{43FBE9EE-0C8D-4C82-AA81-5B76B71A435A}">
      <dgm:prSet/>
      <dgm:spPr/>
      <dgm:t>
        <a:bodyPr/>
        <a:lstStyle/>
        <a:p>
          <a:endParaRPr lang="en-US"/>
        </a:p>
      </dgm:t>
    </dgm:pt>
    <dgm:pt modelId="{C44998FF-C40F-4C00-AD28-855FE1E79E86}" type="sibTrans" cxnId="{43FBE9EE-0C8D-4C82-AA81-5B76B71A435A}">
      <dgm:prSet/>
      <dgm:spPr/>
      <dgm:t>
        <a:bodyPr/>
        <a:lstStyle/>
        <a:p>
          <a:endParaRPr lang="en-US"/>
        </a:p>
      </dgm:t>
    </dgm:pt>
    <dgm:pt modelId="{73AA5DC6-F448-4DD0-A141-76F45ADE39AD}">
      <dgm:prSet/>
      <dgm:spPr>
        <a:solidFill>
          <a:schemeClr val="tx2">
            <a:lumMod val="75000"/>
          </a:schemeClr>
        </a:solidFill>
      </dgm:spPr>
      <dgm:t>
        <a:bodyPr/>
        <a:lstStyle/>
        <a:p>
          <a:r>
            <a:rPr lang="en-US" dirty="0"/>
            <a:t>All projects must participate in the CoC’s </a:t>
          </a:r>
          <a:r>
            <a:rPr lang="en-US" b="1" u="sng" dirty="0"/>
            <a:t>Coordinated Entry System</a:t>
          </a:r>
          <a:r>
            <a:rPr lang="en-US" dirty="0"/>
            <a:t> (CE) and accept CE referrals into the project</a:t>
          </a:r>
        </a:p>
      </dgm:t>
    </dgm:pt>
    <dgm:pt modelId="{3FCD0399-EB97-44C0-8750-11946147D800}" type="parTrans" cxnId="{1619A82C-0D84-4FF0-A47D-054D7AEEEAF2}">
      <dgm:prSet/>
      <dgm:spPr/>
      <dgm:t>
        <a:bodyPr/>
        <a:lstStyle/>
        <a:p>
          <a:endParaRPr lang="en-US"/>
        </a:p>
      </dgm:t>
    </dgm:pt>
    <dgm:pt modelId="{6E999215-880E-43B2-AEED-A590E62FE96E}" type="sibTrans" cxnId="{1619A82C-0D84-4FF0-A47D-054D7AEEEAF2}">
      <dgm:prSet/>
      <dgm:spPr/>
      <dgm:t>
        <a:bodyPr/>
        <a:lstStyle/>
        <a:p>
          <a:endParaRPr lang="en-US"/>
        </a:p>
      </dgm:t>
    </dgm:pt>
    <dgm:pt modelId="{2CED1E62-3B47-4906-8062-F191A8EB886C}" type="pres">
      <dgm:prSet presAssocID="{861F8063-81ED-46E6-8C72-FEFE72EBC88B}" presName="linear" presStyleCnt="0">
        <dgm:presLayoutVars>
          <dgm:animLvl val="lvl"/>
          <dgm:resizeHandles val="exact"/>
        </dgm:presLayoutVars>
      </dgm:prSet>
      <dgm:spPr/>
    </dgm:pt>
    <dgm:pt modelId="{2EE8EBD8-AA44-40A2-9A69-B4A278860688}" type="pres">
      <dgm:prSet presAssocID="{CEFCEC3F-37F0-445A-86CD-7D491D1C8A23}" presName="parentText" presStyleLbl="node1" presStyleIdx="0" presStyleCnt="2">
        <dgm:presLayoutVars>
          <dgm:chMax val="0"/>
          <dgm:bulletEnabled val="1"/>
        </dgm:presLayoutVars>
      </dgm:prSet>
      <dgm:spPr/>
    </dgm:pt>
    <dgm:pt modelId="{AAFA24C3-8884-4C00-B547-C9DF2731D0D0}" type="pres">
      <dgm:prSet presAssocID="{C44998FF-C40F-4C00-AD28-855FE1E79E86}" presName="spacer" presStyleCnt="0"/>
      <dgm:spPr/>
    </dgm:pt>
    <dgm:pt modelId="{9F7A3C73-B2DE-4863-94DA-9A39CAD7C62F}" type="pres">
      <dgm:prSet presAssocID="{73AA5DC6-F448-4DD0-A141-76F45ADE39AD}" presName="parentText" presStyleLbl="node1" presStyleIdx="1" presStyleCnt="2">
        <dgm:presLayoutVars>
          <dgm:chMax val="0"/>
          <dgm:bulletEnabled val="1"/>
        </dgm:presLayoutVars>
      </dgm:prSet>
      <dgm:spPr/>
    </dgm:pt>
  </dgm:ptLst>
  <dgm:cxnLst>
    <dgm:cxn modelId="{61487B1F-A623-46EA-8A06-F57976E70D71}" type="presOf" srcId="{861F8063-81ED-46E6-8C72-FEFE72EBC88B}" destId="{2CED1E62-3B47-4906-8062-F191A8EB886C}" srcOrd="0" destOrd="0" presId="urn:microsoft.com/office/officeart/2005/8/layout/vList2"/>
    <dgm:cxn modelId="{1619A82C-0D84-4FF0-A47D-054D7AEEEAF2}" srcId="{861F8063-81ED-46E6-8C72-FEFE72EBC88B}" destId="{73AA5DC6-F448-4DD0-A141-76F45ADE39AD}" srcOrd="1" destOrd="0" parTransId="{3FCD0399-EB97-44C0-8750-11946147D800}" sibTransId="{6E999215-880E-43B2-AEED-A590E62FE96E}"/>
    <dgm:cxn modelId="{A469DE69-1160-4F98-BF68-5ADFE35F6E35}" type="presOf" srcId="{CEFCEC3F-37F0-445A-86CD-7D491D1C8A23}" destId="{2EE8EBD8-AA44-40A2-9A69-B4A278860688}" srcOrd="0" destOrd="0" presId="urn:microsoft.com/office/officeart/2005/8/layout/vList2"/>
    <dgm:cxn modelId="{CD042A7C-5897-4477-AE0F-3BDDDC196114}" type="presOf" srcId="{73AA5DC6-F448-4DD0-A141-76F45ADE39AD}" destId="{9F7A3C73-B2DE-4863-94DA-9A39CAD7C62F}" srcOrd="0" destOrd="0" presId="urn:microsoft.com/office/officeart/2005/8/layout/vList2"/>
    <dgm:cxn modelId="{43FBE9EE-0C8D-4C82-AA81-5B76B71A435A}" srcId="{861F8063-81ED-46E6-8C72-FEFE72EBC88B}" destId="{CEFCEC3F-37F0-445A-86CD-7D491D1C8A23}" srcOrd="0" destOrd="0" parTransId="{E1F40359-052E-4C33-BD92-65CDB39727A7}" sibTransId="{C44998FF-C40F-4C00-AD28-855FE1E79E86}"/>
    <dgm:cxn modelId="{9A3877AD-6D01-4E68-9978-A1257CCF1070}" type="presParOf" srcId="{2CED1E62-3B47-4906-8062-F191A8EB886C}" destId="{2EE8EBD8-AA44-40A2-9A69-B4A278860688}" srcOrd="0" destOrd="0" presId="urn:microsoft.com/office/officeart/2005/8/layout/vList2"/>
    <dgm:cxn modelId="{30BE3DB3-11B1-4698-948B-BB5A505233EA}" type="presParOf" srcId="{2CED1E62-3B47-4906-8062-F191A8EB886C}" destId="{AAFA24C3-8884-4C00-B547-C9DF2731D0D0}" srcOrd="1" destOrd="0" presId="urn:microsoft.com/office/officeart/2005/8/layout/vList2"/>
    <dgm:cxn modelId="{126EB7B2-90EA-4E48-A836-71ABBA3A0738}" type="presParOf" srcId="{2CED1E62-3B47-4906-8062-F191A8EB886C}" destId="{9F7A3C73-B2DE-4863-94DA-9A39CAD7C62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EEBB0-0A93-4462-B915-CC408A8D9E6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88612A-E8D2-4C32-846B-677894E2A2BD}">
      <dgm:prSet/>
      <dgm:spPr/>
      <dgm:t>
        <a:bodyPr/>
        <a:lstStyle/>
        <a:p>
          <a:pPr>
            <a:lnSpc>
              <a:spcPct val="100000"/>
            </a:lnSpc>
          </a:pPr>
          <a:r>
            <a:rPr lang="en-US" dirty="0"/>
            <a:t>Project Applicants must provide a 25% cash or in-kind match for each funded project (excluding funding for “leasing” specifically)</a:t>
          </a:r>
        </a:p>
      </dgm:t>
    </dgm:pt>
    <dgm:pt modelId="{1A0A8EEB-9745-4DC0-85DD-46891F0BD71B}" type="parTrans" cxnId="{957B8CC5-0A3A-4CB3-ACCF-F66A7F532904}">
      <dgm:prSet/>
      <dgm:spPr/>
      <dgm:t>
        <a:bodyPr/>
        <a:lstStyle/>
        <a:p>
          <a:endParaRPr lang="en-US"/>
        </a:p>
      </dgm:t>
    </dgm:pt>
    <dgm:pt modelId="{8F17B352-2C2C-42D4-A64E-44894C1B739F}" type="sibTrans" cxnId="{957B8CC5-0A3A-4CB3-ACCF-F66A7F532904}">
      <dgm:prSet/>
      <dgm:spPr/>
      <dgm:t>
        <a:bodyPr/>
        <a:lstStyle/>
        <a:p>
          <a:endParaRPr lang="en-US"/>
        </a:p>
      </dgm:t>
    </dgm:pt>
    <dgm:pt modelId="{B98EB81D-1736-4D45-BEC6-6D40F937E325}">
      <dgm:prSet/>
      <dgm:spPr/>
      <dgm:t>
        <a:bodyPr/>
        <a:lstStyle/>
        <a:p>
          <a:pPr>
            <a:lnSpc>
              <a:spcPct val="100000"/>
            </a:lnSpc>
          </a:pPr>
          <a:r>
            <a:rPr lang="en-US" dirty="0"/>
            <a:t>For additional requirements, see </a:t>
          </a:r>
          <a:r>
            <a:rPr lang="en-US" dirty="0">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https://www.ecfr.gov/current/title-24/subtitle-B/chapter-V/subchapter-C/part-578?toc=1</a:t>
          </a:r>
          <a:r>
            <a:rPr lang="en-US" dirty="0">
              <a:solidFill>
                <a:schemeClr val="tx2"/>
              </a:solidFill>
            </a:rPr>
            <a:t> </a:t>
          </a:r>
        </a:p>
      </dgm:t>
    </dgm:pt>
    <dgm:pt modelId="{CAB87DCF-0A6B-4A47-A9FB-4773F9DF10B7}" type="parTrans" cxnId="{DF2D4C83-F954-40B9-BA3D-11C27BBF21C7}">
      <dgm:prSet/>
      <dgm:spPr/>
      <dgm:t>
        <a:bodyPr/>
        <a:lstStyle/>
        <a:p>
          <a:endParaRPr lang="en-US"/>
        </a:p>
      </dgm:t>
    </dgm:pt>
    <dgm:pt modelId="{6417BC89-3B59-417F-B8AB-93E7B9A19178}" type="sibTrans" cxnId="{DF2D4C83-F954-40B9-BA3D-11C27BBF21C7}">
      <dgm:prSet/>
      <dgm:spPr/>
      <dgm:t>
        <a:bodyPr/>
        <a:lstStyle/>
        <a:p>
          <a:endParaRPr lang="en-US"/>
        </a:p>
      </dgm:t>
    </dgm:pt>
    <dgm:pt modelId="{6B22BA1D-C061-4025-82C0-B45BF0A27110}" type="pres">
      <dgm:prSet presAssocID="{011EEBB0-0A93-4462-B915-CC408A8D9E68}" presName="root" presStyleCnt="0">
        <dgm:presLayoutVars>
          <dgm:dir/>
          <dgm:resizeHandles val="exact"/>
        </dgm:presLayoutVars>
      </dgm:prSet>
      <dgm:spPr/>
    </dgm:pt>
    <dgm:pt modelId="{035F071B-218B-4FF3-95CC-F46D6CA255E3}" type="pres">
      <dgm:prSet presAssocID="{B288612A-E8D2-4C32-846B-677894E2A2BD}" presName="compNode" presStyleCnt="0"/>
      <dgm:spPr/>
    </dgm:pt>
    <dgm:pt modelId="{6441FA2C-1562-4EB4-902F-A7E9846CFC54}" type="pres">
      <dgm:prSet presAssocID="{B288612A-E8D2-4C32-846B-677894E2A2BD}" presName="bgRect" presStyleLbl="bgShp" presStyleIdx="0" presStyleCnt="2"/>
      <dgm:spPr>
        <a:solidFill>
          <a:schemeClr val="accent3">
            <a:lumMod val="75000"/>
          </a:schemeClr>
        </a:solidFill>
      </dgm:spPr>
    </dgm:pt>
    <dgm:pt modelId="{0B66DD9A-EB37-4766-ACC4-E79E2B436060}" type="pres">
      <dgm:prSet presAssocID="{B288612A-E8D2-4C32-846B-677894E2A2BD}"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8E0B0076-59D1-4A65-B64C-7D1933559885}" type="pres">
      <dgm:prSet presAssocID="{B288612A-E8D2-4C32-846B-677894E2A2BD}" presName="spaceRect" presStyleCnt="0"/>
      <dgm:spPr/>
    </dgm:pt>
    <dgm:pt modelId="{0CB6F9A2-CC57-41B0-B9C4-A4BCF15162FB}" type="pres">
      <dgm:prSet presAssocID="{B288612A-E8D2-4C32-846B-677894E2A2BD}" presName="parTx" presStyleLbl="revTx" presStyleIdx="0" presStyleCnt="2">
        <dgm:presLayoutVars>
          <dgm:chMax val="0"/>
          <dgm:chPref val="0"/>
        </dgm:presLayoutVars>
      </dgm:prSet>
      <dgm:spPr/>
    </dgm:pt>
    <dgm:pt modelId="{241F4EF4-6E58-4BFA-95F1-B9FC27D19DF8}" type="pres">
      <dgm:prSet presAssocID="{8F17B352-2C2C-42D4-A64E-44894C1B739F}" presName="sibTrans" presStyleCnt="0"/>
      <dgm:spPr/>
    </dgm:pt>
    <dgm:pt modelId="{1C996ECD-4AF1-4392-8D30-7B75468E2584}" type="pres">
      <dgm:prSet presAssocID="{B98EB81D-1736-4D45-BEC6-6D40F937E325}" presName="compNode" presStyleCnt="0"/>
      <dgm:spPr/>
    </dgm:pt>
    <dgm:pt modelId="{D0AA4F1B-0F7C-46BF-A944-730262B981B9}" type="pres">
      <dgm:prSet presAssocID="{B98EB81D-1736-4D45-BEC6-6D40F937E325}" presName="bgRect" presStyleLbl="bgShp" presStyleIdx="1" presStyleCnt="2"/>
      <dgm:spPr>
        <a:solidFill>
          <a:schemeClr val="accent3">
            <a:lumMod val="50000"/>
          </a:schemeClr>
        </a:solidFill>
      </dgm:spPr>
    </dgm:pt>
    <dgm:pt modelId="{666464D7-D284-465A-8E62-A753B6857C0F}" type="pres">
      <dgm:prSet presAssocID="{B98EB81D-1736-4D45-BEC6-6D40F937E325}"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Information"/>
        </a:ext>
      </dgm:extLst>
    </dgm:pt>
    <dgm:pt modelId="{E3FE4B5E-D734-4ED4-9C8E-CF731C082430}" type="pres">
      <dgm:prSet presAssocID="{B98EB81D-1736-4D45-BEC6-6D40F937E325}" presName="spaceRect" presStyleCnt="0"/>
      <dgm:spPr/>
    </dgm:pt>
    <dgm:pt modelId="{29F41062-C22C-4036-B14C-DD095ED2FE60}" type="pres">
      <dgm:prSet presAssocID="{B98EB81D-1736-4D45-BEC6-6D40F937E325}" presName="parTx" presStyleLbl="revTx" presStyleIdx="1" presStyleCnt="2">
        <dgm:presLayoutVars>
          <dgm:chMax val="0"/>
          <dgm:chPref val="0"/>
        </dgm:presLayoutVars>
      </dgm:prSet>
      <dgm:spPr/>
    </dgm:pt>
  </dgm:ptLst>
  <dgm:cxnLst>
    <dgm:cxn modelId="{F0550F42-F9EB-491B-8A53-58D43E88F8E1}" type="presOf" srcId="{B98EB81D-1736-4D45-BEC6-6D40F937E325}" destId="{29F41062-C22C-4036-B14C-DD095ED2FE60}" srcOrd="0" destOrd="0" presId="urn:microsoft.com/office/officeart/2018/2/layout/IconVerticalSolidList"/>
    <dgm:cxn modelId="{05E88378-E304-4DC0-B7FF-010DA2CE3CB3}" type="presOf" srcId="{011EEBB0-0A93-4462-B915-CC408A8D9E68}" destId="{6B22BA1D-C061-4025-82C0-B45BF0A27110}" srcOrd="0" destOrd="0" presId="urn:microsoft.com/office/officeart/2018/2/layout/IconVerticalSolidList"/>
    <dgm:cxn modelId="{DF2D4C83-F954-40B9-BA3D-11C27BBF21C7}" srcId="{011EEBB0-0A93-4462-B915-CC408A8D9E68}" destId="{B98EB81D-1736-4D45-BEC6-6D40F937E325}" srcOrd="1" destOrd="0" parTransId="{CAB87DCF-0A6B-4A47-A9FB-4773F9DF10B7}" sibTransId="{6417BC89-3B59-417F-B8AB-93E7B9A19178}"/>
    <dgm:cxn modelId="{A3A4FAC0-FCF1-432B-9780-8C503696ECA0}" type="presOf" srcId="{B288612A-E8D2-4C32-846B-677894E2A2BD}" destId="{0CB6F9A2-CC57-41B0-B9C4-A4BCF15162FB}" srcOrd="0" destOrd="0" presId="urn:microsoft.com/office/officeart/2018/2/layout/IconVerticalSolidList"/>
    <dgm:cxn modelId="{957B8CC5-0A3A-4CB3-ACCF-F66A7F532904}" srcId="{011EEBB0-0A93-4462-B915-CC408A8D9E68}" destId="{B288612A-E8D2-4C32-846B-677894E2A2BD}" srcOrd="0" destOrd="0" parTransId="{1A0A8EEB-9745-4DC0-85DD-46891F0BD71B}" sibTransId="{8F17B352-2C2C-42D4-A64E-44894C1B739F}"/>
    <dgm:cxn modelId="{FDBD87FC-EF9D-4C40-AA64-0546A166A867}" type="presParOf" srcId="{6B22BA1D-C061-4025-82C0-B45BF0A27110}" destId="{035F071B-218B-4FF3-95CC-F46D6CA255E3}" srcOrd="0" destOrd="0" presId="urn:microsoft.com/office/officeart/2018/2/layout/IconVerticalSolidList"/>
    <dgm:cxn modelId="{770385E8-E944-4B9B-9380-428EDE664C08}" type="presParOf" srcId="{035F071B-218B-4FF3-95CC-F46D6CA255E3}" destId="{6441FA2C-1562-4EB4-902F-A7E9846CFC54}" srcOrd="0" destOrd="0" presId="urn:microsoft.com/office/officeart/2018/2/layout/IconVerticalSolidList"/>
    <dgm:cxn modelId="{9DBD5444-1B0B-4C2A-BA4E-92FFE2C7F7AD}" type="presParOf" srcId="{035F071B-218B-4FF3-95CC-F46D6CA255E3}" destId="{0B66DD9A-EB37-4766-ACC4-E79E2B436060}" srcOrd="1" destOrd="0" presId="urn:microsoft.com/office/officeart/2018/2/layout/IconVerticalSolidList"/>
    <dgm:cxn modelId="{0E5CEBDD-E618-4620-8B5F-29F126536B64}" type="presParOf" srcId="{035F071B-218B-4FF3-95CC-F46D6CA255E3}" destId="{8E0B0076-59D1-4A65-B64C-7D1933559885}" srcOrd="2" destOrd="0" presId="urn:microsoft.com/office/officeart/2018/2/layout/IconVerticalSolidList"/>
    <dgm:cxn modelId="{E2C7E355-07F6-4DF2-884F-3B86C3192B3E}" type="presParOf" srcId="{035F071B-218B-4FF3-95CC-F46D6CA255E3}" destId="{0CB6F9A2-CC57-41B0-B9C4-A4BCF15162FB}" srcOrd="3" destOrd="0" presId="urn:microsoft.com/office/officeart/2018/2/layout/IconVerticalSolidList"/>
    <dgm:cxn modelId="{DCB12E53-6200-4B1B-8CA9-17CCEB6B2412}" type="presParOf" srcId="{6B22BA1D-C061-4025-82C0-B45BF0A27110}" destId="{241F4EF4-6E58-4BFA-95F1-B9FC27D19DF8}" srcOrd="1" destOrd="0" presId="urn:microsoft.com/office/officeart/2018/2/layout/IconVerticalSolidList"/>
    <dgm:cxn modelId="{EAAE4A33-0CB5-45AB-90D1-D5A4FA3C1164}" type="presParOf" srcId="{6B22BA1D-C061-4025-82C0-B45BF0A27110}" destId="{1C996ECD-4AF1-4392-8D30-7B75468E2584}" srcOrd="2" destOrd="0" presId="urn:microsoft.com/office/officeart/2018/2/layout/IconVerticalSolidList"/>
    <dgm:cxn modelId="{17F308B0-649E-47DB-A97B-E7D1C72B5530}" type="presParOf" srcId="{1C996ECD-4AF1-4392-8D30-7B75468E2584}" destId="{D0AA4F1B-0F7C-46BF-A944-730262B981B9}" srcOrd="0" destOrd="0" presId="urn:microsoft.com/office/officeart/2018/2/layout/IconVerticalSolidList"/>
    <dgm:cxn modelId="{AB17F702-1BA6-4CD3-97D1-767423107F39}" type="presParOf" srcId="{1C996ECD-4AF1-4392-8D30-7B75468E2584}" destId="{666464D7-D284-465A-8E62-A753B6857C0F}" srcOrd="1" destOrd="0" presId="urn:microsoft.com/office/officeart/2018/2/layout/IconVerticalSolidList"/>
    <dgm:cxn modelId="{A22C5CFA-80AB-4A4F-A469-9FD620D4F1E5}" type="presParOf" srcId="{1C996ECD-4AF1-4392-8D30-7B75468E2584}" destId="{E3FE4B5E-D734-4ED4-9C8E-CF731C082430}" srcOrd="2" destOrd="0" presId="urn:microsoft.com/office/officeart/2018/2/layout/IconVerticalSolidList"/>
    <dgm:cxn modelId="{B6B9C59B-FCF9-42F8-BD43-B12E44D29A7B}" type="presParOf" srcId="{1C996ECD-4AF1-4392-8D30-7B75468E2584}" destId="{29F41062-C22C-4036-B14C-DD095ED2FE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73C598-9BC9-47D4-8399-F8B5141E0B94}"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42D3FC72-219E-4EF2-B0B2-E28EB2E7F88A}">
      <dgm:prSet/>
      <dgm:spPr/>
      <dgm:t>
        <a:bodyPr/>
        <a:lstStyle/>
        <a:p>
          <a:r>
            <a:rPr lang="en-US" b="1"/>
            <a:t>New Non-DV Projects</a:t>
          </a:r>
          <a:endParaRPr lang="en-US"/>
        </a:p>
      </dgm:t>
    </dgm:pt>
    <dgm:pt modelId="{CE9EAAC4-D6C1-464C-A339-0DAA548F7ECC}" type="parTrans" cxnId="{C4FFB17C-9C7A-4C1F-84E3-3C6287F0CC02}">
      <dgm:prSet/>
      <dgm:spPr/>
      <dgm:t>
        <a:bodyPr/>
        <a:lstStyle/>
        <a:p>
          <a:endParaRPr lang="en-US"/>
        </a:p>
      </dgm:t>
    </dgm:pt>
    <dgm:pt modelId="{0C077068-E85F-4343-A81A-4EC7E3679539}" type="sibTrans" cxnId="{C4FFB17C-9C7A-4C1F-84E3-3C6287F0CC02}">
      <dgm:prSet/>
      <dgm:spPr/>
      <dgm:t>
        <a:bodyPr/>
        <a:lstStyle/>
        <a:p>
          <a:endParaRPr lang="en-US"/>
        </a:p>
      </dgm:t>
    </dgm:pt>
    <dgm:pt modelId="{8881FF07-99A5-4E2C-9551-6C26BB76128A}">
      <dgm:prSet/>
      <dgm:spPr/>
      <dgm:t>
        <a:bodyPr/>
        <a:lstStyle/>
        <a:p>
          <a:r>
            <a:rPr lang="en-US" b="1" dirty="0"/>
            <a:t>SSO-Street Outreach (SSO-SO)</a:t>
          </a:r>
          <a:endParaRPr lang="en-US" dirty="0"/>
        </a:p>
      </dgm:t>
    </dgm:pt>
    <dgm:pt modelId="{521E4D16-E970-4AF5-B7FA-588FF0E2FC70}" type="parTrans" cxnId="{A2129A49-4909-417F-A203-B0E2E2DA262E}">
      <dgm:prSet/>
      <dgm:spPr/>
      <dgm:t>
        <a:bodyPr/>
        <a:lstStyle/>
        <a:p>
          <a:endParaRPr lang="en-US"/>
        </a:p>
      </dgm:t>
    </dgm:pt>
    <dgm:pt modelId="{68104556-F46F-4D67-960F-1B560CDEAD23}" type="sibTrans" cxnId="{A2129A49-4909-417F-A203-B0E2E2DA262E}">
      <dgm:prSet/>
      <dgm:spPr/>
      <dgm:t>
        <a:bodyPr/>
        <a:lstStyle/>
        <a:p>
          <a:endParaRPr lang="en-US"/>
        </a:p>
      </dgm:t>
    </dgm:pt>
    <dgm:pt modelId="{4AFDFECA-0312-4A5B-988A-2AE5FB343612}">
      <dgm:prSet/>
      <dgm:spPr/>
      <dgm:t>
        <a:bodyPr/>
        <a:lstStyle/>
        <a:p>
          <a:r>
            <a:rPr lang="en-US" b="1" dirty="0"/>
            <a:t>SSO-Standalone Services</a:t>
          </a:r>
          <a:endParaRPr lang="en-US" dirty="0"/>
        </a:p>
      </dgm:t>
    </dgm:pt>
    <dgm:pt modelId="{7D04E5F5-9838-45FA-875D-46A410686033}" type="parTrans" cxnId="{1E881D6F-A7F5-4999-857D-3314CA428F0A}">
      <dgm:prSet/>
      <dgm:spPr/>
      <dgm:t>
        <a:bodyPr/>
        <a:lstStyle/>
        <a:p>
          <a:endParaRPr lang="en-US"/>
        </a:p>
      </dgm:t>
    </dgm:pt>
    <dgm:pt modelId="{584A63D7-0FC7-45E6-8E4D-98033FC26DE2}" type="sibTrans" cxnId="{1E881D6F-A7F5-4999-857D-3314CA428F0A}">
      <dgm:prSet/>
      <dgm:spPr/>
      <dgm:t>
        <a:bodyPr/>
        <a:lstStyle/>
        <a:p>
          <a:endParaRPr lang="en-US"/>
        </a:p>
      </dgm:t>
    </dgm:pt>
    <dgm:pt modelId="{D13EBC95-342C-409B-9094-A716884FA253}">
      <dgm:prSet/>
      <dgm:spPr/>
      <dgm:t>
        <a:bodyPr/>
        <a:lstStyle/>
        <a:p>
          <a:r>
            <a:rPr lang="en-US" b="1" dirty="0"/>
            <a:t>Transitional Housing (TH)</a:t>
          </a:r>
          <a:endParaRPr lang="en-US" dirty="0"/>
        </a:p>
      </dgm:t>
    </dgm:pt>
    <dgm:pt modelId="{CF04E634-2386-4212-8F5F-12E215E007B9}" type="parTrans" cxnId="{4FFB6A5D-A7DA-4F2B-9DD0-E94AEA4F8434}">
      <dgm:prSet/>
      <dgm:spPr/>
      <dgm:t>
        <a:bodyPr/>
        <a:lstStyle/>
        <a:p>
          <a:endParaRPr lang="en-US"/>
        </a:p>
      </dgm:t>
    </dgm:pt>
    <dgm:pt modelId="{EF7AE90F-F45E-45C5-A835-4C53B7DD8046}" type="sibTrans" cxnId="{4FFB6A5D-A7DA-4F2B-9DD0-E94AEA4F8434}">
      <dgm:prSet/>
      <dgm:spPr/>
      <dgm:t>
        <a:bodyPr/>
        <a:lstStyle/>
        <a:p>
          <a:endParaRPr lang="en-US"/>
        </a:p>
      </dgm:t>
    </dgm:pt>
    <dgm:pt modelId="{A8F18761-6EB2-4DC5-B6DF-F467052EABED}">
      <dgm:prSet/>
      <dgm:spPr/>
      <dgm:t>
        <a:bodyPr/>
        <a:lstStyle/>
        <a:p>
          <a:r>
            <a:rPr lang="en-US" b="1" dirty="0"/>
            <a:t>Rapid Rehousing (RRH)</a:t>
          </a:r>
          <a:endParaRPr lang="en-US" dirty="0"/>
        </a:p>
      </dgm:t>
    </dgm:pt>
    <dgm:pt modelId="{5A9A0A79-D2BC-4C44-B35B-8487F0FFD71D}" type="parTrans" cxnId="{DED44F39-5D44-4F15-B931-B56D2DB4C42F}">
      <dgm:prSet/>
      <dgm:spPr/>
      <dgm:t>
        <a:bodyPr/>
        <a:lstStyle/>
        <a:p>
          <a:endParaRPr lang="en-US"/>
        </a:p>
      </dgm:t>
    </dgm:pt>
    <dgm:pt modelId="{DA834B7F-34D2-427D-A2A2-AF8B3F9EB037}" type="sibTrans" cxnId="{DED44F39-5D44-4F15-B931-B56D2DB4C42F}">
      <dgm:prSet/>
      <dgm:spPr/>
      <dgm:t>
        <a:bodyPr/>
        <a:lstStyle/>
        <a:p>
          <a:endParaRPr lang="en-US"/>
        </a:p>
      </dgm:t>
    </dgm:pt>
    <dgm:pt modelId="{4D64C0B6-75A9-4815-838A-4058B343CAB1}">
      <dgm:prSet/>
      <dgm:spPr/>
      <dgm:t>
        <a:bodyPr/>
        <a:lstStyle/>
        <a:p>
          <a:r>
            <a:rPr lang="en-US" b="1" dirty="0"/>
            <a:t>Permanent Supportive Housing (PSH)</a:t>
          </a:r>
          <a:endParaRPr lang="en-US" dirty="0"/>
        </a:p>
      </dgm:t>
    </dgm:pt>
    <dgm:pt modelId="{F14901D4-750E-4DF3-B97F-42C2F6D56DBE}" type="parTrans" cxnId="{C39CBBDE-20D5-40B7-AC5F-64BC117A975A}">
      <dgm:prSet/>
      <dgm:spPr/>
      <dgm:t>
        <a:bodyPr/>
        <a:lstStyle/>
        <a:p>
          <a:endParaRPr lang="en-US"/>
        </a:p>
      </dgm:t>
    </dgm:pt>
    <dgm:pt modelId="{16DFA8F5-C81D-4BAB-A9C0-7452C1346CC1}" type="sibTrans" cxnId="{C39CBBDE-20D5-40B7-AC5F-64BC117A975A}">
      <dgm:prSet/>
      <dgm:spPr/>
      <dgm:t>
        <a:bodyPr/>
        <a:lstStyle/>
        <a:p>
          <a:endParaRPr lang="en-US"/>
        </a:p>
      </dgm:t>
    </dgm:pt>
    <dgm:pt modelId="{0DB70C46-9003-4F41-8E24-47455BAF7F88}">
      <dgm:prSet/>
      <dgm:spPr/>
      <dgm:t>
        <a:bodyPr/>
        <a:lstStyle/>
        <a:p>
          <a:r>
            <a:rPr lang="en-US" b="1" dirty="0"/>
            <a:t>HMIS – Lead Agency Only</a:t>
          </a:r>
          <a:endParaRPr lang="en-US" dirty="0"/>
        </a:p>
      </dgm:t>
    </dgm:pt>
    <dgm:pt modelId="{86A06240-23D8-4132-AAB2-E3D604C5E7DD}" type="parTrans" cxnId="{DFAF4912-798A-480E-A384-9917B8062CCD}">
      <dgm:prSet/>
      <dgm:spPr/>
      <dgm:t>
        <a:bodyPr/>
        <a:lstStyle/>
        <a:p>
          <a:endParaRPr lang="en-US"/>
        </a:p>
      </dgm:t>
    </dgm:pt>
    <dgm:pt modelId="{193CBC1F-45CD-438E-8008-15079861CF9E}" type="sibTrans" cxnId="{DFAF4912-798A-480E-A384-9917B8062CCD}">
      <dgm:prSet/>
      <dgm:spPr/>
      <dgm:t>
        <a:bodyPr/>
        <a:lstStyle/>
        <a:p>
          <a:endParaRPr lang="en-US"/>
        </a:p>
      </dgm:t>
    </dgm:pt>
    <dgm:pt modelId="{12E7D39A-F530-46FC-AFAA-720589636CDD}">
      <dgm:prSet/>
      <dgm:spPr/>
      <dgm:t>
        <a:bodyPr/>
        <a:lstStyle/>
        <a:p>
          <a:r>
            <a:rPr lang="en-US" b="1" dirty="0"/>
            <a:t>SSO-Coordinated Entry (CE) – Lead Agency Only</a:t>
          </a:r>
          <a:endParaRPr lang="en-US" dirty="0"/>
        </a:p>
      </dgm:t>
    </dgm:pt>
    <dgm:pt modelId="{B2B338B1-9986-4CBD-B9BA-3ACBB586B00F}" type="parTrans" cxnId="{6A36B23A-22E7-4761-9018-5876E0A69BA0}">
      <dgm:prSet/>
      <dgm:spPr/>
      <dgm:t>
        <a:bodyPr/>
        <a:lstStyle/>
        <a:p>
          <a:endParaRPr lang="en-US"/>
        </a:p>
      </dgm:t>
    </dgm:pt>
    <dgm:pt modelId="{4E40E347-2C96-45B5-8272-D777CD0DB5DC}" type="sibTrans" cxnId="{6A36B23A-22E7-4761-9018-5876E0A69BA0}">
      <dgm:prSet/>
      <dgm:spPr/>
      <dgm:t>
        <a:bodyPr/>
        <a:lstStyle/>
        <a:p>
          <a:endParaRPr lang="en-US"/>
        </a:p>
      </dgm:t>
    </dgm:pt>
    <dgm:pt modelId="{A14B67F7-69F4-4410-8F06-C830700504DD}">
      <dgm:prSet/>
      <dgm:spPr/>
      <dgm:t>
        <a:bodyPr/>
        <a:lstStyle/>
        <a:p>
          <a:r>
            <a:rPr lang="en-US" b="1"/>
            <a:t>New DV Projects</a:t>
          </a:r>
          <a:endParaRPr lang="en-US"/>
        </a:p>
      </dgm:t>
    </dgm:pt>
    <dgm:pt modelId="{AF17A2F3-516F-4344-BD3E-242F2B0AB1A6}" type="parTrans" cxnId="{D0F3E430-94DB-4017-8057-0F449C4F4B20}">
      <dgm:prSet/>
      <dgm:spPr/>
      <dgm:t>
        <a:bodyPr/>
        <a:lstStyle/>
        <a:p>
          <a:endParaRPr lang="en-US"/>
        </a:p>
      </dgm:t>
    </dgm:pt>
    <dgm:pt modelId="{FAF580A3-FB2B-4126-B136-E40B029DBFF4}" type="sibTrans" cxnId="{D0F3E430-94DB-4017-8057-0F449C4F4B20}">
      <dgm:prSet/>
      <dgm:spPr/>
      <dgm:t>
        <a:bodyPr/>
        <a:lstStyle/>
        <a:p>
          <a:endParaRPr lang="en-US"/>
        </a:p>
      </dgm:t>
    </dgm:pt>
    <dgm:pt modelId="{6C46095B-174A-4976-8DA9-785B81899A07}">
      <dgm:prSet/>
      <dgm:spPr/>
      <dgm:t>
        <a:bodyPr/>
        <a:lstStyle/>
        <a:p>
          <a:r>
            <a:rPr lang="en-US" b="1" dirty="0"/>
            <a:t>Transitional Housing (TH)</a:t>
          </a:r>
          <a:endParaRPr lang="en-US" dirty="0"/>
        </a:p>
      </dgm:t>
    </dgm:pt>
    <dgm:pt modelId="{0CAC03CD-77EA-4367-A619-820C0887104F}" type="parTrans" cxnId="{3809B117-46B6-4F37-BE52-334A3B5D9DC6}">
      <dgm:prSet/>
      <dgm:spPr/>
      <dgm:t>
        <a:bodyPr/>
        <a:lstStyle/>
        <a:p>
          <a:endParaRPr lang="en-US"/>
        </a:p>
      </dgm:t>
    </dgm:pt>
    <dgm:pt modelId="{583A201A-9186-4133-884A-0122F376C310}" type="sibTrans" cxnId="{3809B117-46B6-4F37-BE52-334A3B5D9DC6}">
      <dgm:prSet/>
      <dgm:spPr/>
      <dgm:t>
        <a:bodyPr/>
        <a:lstStyle/>
        <a:p>
          <a:endParaRPr lang="en-US"/>
        </a:p>
      </dgm:t>
    </dgm:pt>
    <dgm:pt modelId="{B82925A0-7623-415B-B793-D5A6B77D1D82}">
      <dgm:prSet/>
      <dgm:spPr/>
      <dgm:t>
        <a:bodyPr/>
        <a:lstStyle/>
        <a:p>
          <a:r>
            <a:rPr lang="en-US" b="1" dirty="0"/>
            <a:t>Rapid Rehousing (RRH)</a:t>
          </a:r>
          <a:endParaRPr lang="en-US" dirty="0"/>
        </a:p>
      </dgm:t>
    </dgm:pt>
    <dgm:pt modelId="{26EFEB9A-E9A9-4FDE-AD9F-C1BE7C373833}" type="parTrans" cxnId="{9BC27BC8-8EC0-400D-9CE4-76054F6AD526}">
      <dgm:prSet/>
      <dgm:spPr/>
      <dgm:t>
        <a:bodyPr/>
        <a:lstStyle/>
        <a:p>
          <a:endParaRPr lang="en-US"/>
        </a:p>
      </dgm:t>
    </dgm:pt>
    <dgm:pt modelId="{2D11D97B-6DEF-4918-BCC2-A3A0CA66F439}" type="sibTrans" cxnId="{9BC27BC8-8EC0-400D-9CE4-76054F6AD526}">
      <dgm:prSet/>
      <dgm:spPr/>
      <dgm:t>
        <a:bodyPr/>
        <a:lstStyle/>
        <a:p>
          <a:endParaRPr lang="en-US"/>
        </a:p>
      </dgm:t>
    </dgm:pt>
    <dgm:pt modelId="{9548FDC7-B17E-485B-97FD-98E85D0B3EAF}">
      <dgm:prSet/>
      <dgm:spPr/>
      <dgm:t>
        <a:bodyPr/>
        <a:lstStyle/>
        <a:p>
          <a:r>
            <a:rPr lang="en-US" b="1"/>
            <a:t>SSO-DV Coordinated Entry</a:t>
          </a:r>
          <a:endParaRPr lang="en-US"/>
        </a:p>
      </dgm:t>
    </dgm:pt>
    <dgm:pt modelId="{7A95A101-6993-4D4F-B6CB-C40593C13054}" type="parTrans" cxnId="{37774141-D288-477D-9343-748B75080CAC}">
      <dgm:prSet/>
      <dgm:spPr/>
      <dgm:t>
        <a:bodyPr/>
        <a:lstStyle/>
        <a:p>
          <a:endParaRPr lang="en-US"/>
        </a:p>
      </dgm:t>
    </dgm:pt>
    <dgm:pt modelId="{49E20BE5-0988-46F9-AB26-BEB241E6D2F3}" type="sibTrans" cxnId="{37774141-D288-477D-9343-748B75080CAC}">
      <dgm:prSet/>
      <dgm:spPr/>
      <dgm:t>
        <a:bodyPr/>
        <a:lstStyle/>
        <a:p>
          <a:endParaRPr lang="en-US"/>
        </a:p>
      </dgm:t>
    </dgm:pt>
    <dgm:pt modelId="{2D73C9F5-F3C8-4B3A-BB58-EECD09F1A55B}">
      <dgm:prSet/>
      <dgm:spPr/>
      <dgm:t>
        <a:bodyPr/>
        <a:lstStyle/>
        <a:p>
          <a:r>
            <a:rPr lang="en-US" b="1"/>
            <a:t>Renewal Projects</a:t>
          </a:r>
          <a:endParaRPr lang="en-US"/>
        </a:p>
      </dgm:t>
    </dgm:pt>
    <dgm:pt modelId="{4F0C70E5-ADEB-41C9-8D6F-0CFB0C811629}" type="parTrans" cxnId="{B5C898EE-0DEC-4E05-B174-00D2FB27A2A5}">
      <dgm:prSet/>
      <dgm:spPr/>
      <dgm:t>
        <a:bodyPr/>
        <a:lstStyle/>
        <a:p>
          <a:endParaRPr lang="en-US"/>
        </a:p>
      </dgm:t>
    </dgm:pt>
    <dgm:pt modelId="{1098200F-3C46-4B00-B229-D5F2AFA002F5}" type="sibTrans" cxnId="{B5C898EE-0DEC-4E05-B174-00D2FB27A2A5}">
      <dgm:prSet/>
      <dgm:spPr/>
      <dgm:t>
        <a:bodyPr/>
        <a:lstStyle/>
        <a:p>
          <a:endParaRPr lang="en-US"/>
        </a:p>
      </dgm:t>
    </dgm:pt>
    <dgm:pt modelId="{D66848EF-8B1D-4A12-8E95-A6F41080EDC2}">
      <dgm:prSet/>
      <dgm:spPr/>
      <dgm:t>
        <a:bodyPr/>
        <a:lstStyle/>
        <a:p>
          <a:r>
            <a:rPr lang="en-US" b="1"/>
            <a:t>All projects on the CoC’s Grant Inventory Worksheet are eligible renewal projects</a:t>
          </a:r>
          <a:endParaRPr lang="en-US"/>
        </a:p>
      </dgm:t>
    </dgm:pt>
    <dgm:pt modelId="{A2A47239-E0FE-4BFD-898D-C7D8DFA7ED2E}" type="parTrans" cxnId="{A5B63DE3-FF54-4236-A172-0A90BF529EFB}">
      <dgm:prSet/>
      <dgm:spPr/>
      <dgm:t>
        <a:bodyPr/>
        <a:lstStyle/>
        <a:p>
          <a:endParaRPr lang="en-US"/>
        </a:p>
      </dgm:t>
    </dgm:pt>
    <dgm:pt modelId="{50608D90-2A4A-4703-A373-15D68F16F0A2}" type="sibTrans" cxnId="{A5B63DE3-FF54-4236-A172-0A90BF529EFB}">
      <dgm:prSet/>
      <dgm:spPr/>
      <dgm:t>
        <a:bodyPr/>
        <a:lstStyle/>
        <a:p>
          <a:endParaRPr lang="en-US"/>
        </a:p>
      </dgm:t>
    </dgm:pt>
    <dgm:pt modelId="{43D116E6-AA34-4477-8476-8BEBA41435A3}">
      <dgm:prSet/>
      <dgm:spPr/>
      <dgm:t>
        <a:bodyPr/>
        <a:lstStyle/>
        <a:p>
          <a:r>
            <a:rPr lang="en-US" b="1"/>
            <a:t>May request the same funding as last year or a reduced amount through reallocation</a:t>
          </a:r>
          <a:endParaRPr lang="en-US"/>
        </a:p>
      </dgm:t>
    </dgm:pt>
    <dgm:pt modelId="{A782CCF2-D4A1-44B0-AF7E-3FD49E6EAE9F}" type="parTrans" cxnId="{AB3C8CF5-FA1F-4D0E-A094-09250D6FEA44}">
      <dgm:prSet/>
      <dgm:spPr/>
      <dgm:t>
        <a:bodyPr/>
        <a:lstStyle/>
        <a:p>
          <a:endParaRPr lang="en-US"/>
        </a:p>
      </dgm:t>
    </dgm:pt>
    <dgm:pt modelId="{DADDF097-75CD-41D0-9378-8C715047C424}" type="sibTrans" cxnId="{AB3C8CF5-FA1F-4D0E-A094-09250D6FEA44}">
      <dgm:prSet/>
      <dgm:spPr/>
      <dgm:t>
        <a:bodyPr/>
        <a:lstStyle/>
        <a:p>
          <a:endParaRPr lang="en-US"/>
        </a:p>
      </dgm:t>
    </dgm:pt>
    <dgm:pt modelId="{97C696BF-8F26-4DBE-8B4A-400A18CFC117}">
      <dgm:prSet/>
      <dgm:spPr/>
      <dgm:t>
        <a:bodyPr/>
        <a:lstStyle/>
        <a:p>
          <a:r>
            <a:rPr lang="en-US" b="1" dirty="0"/>
            <a:t>CoC Planning Project – Lead Agency Only</a:t>
          </a:r>
          <a:endParaRPr lang="en-US" dirty="0"/>
        </a:p>
      </dgm:t>
    </dgm:pt>
    <dgm:pt modelId="{98062F54-CF22-4883-BF07-8A76FB3C86BE}" type="parTrans" cxnId="{9AF85857-B4E8-494F-AEC5-81561C95AB3E}">
      <dgm:prSet/>
      <dgm:spPr/>
      <dgm:t>
        <a:bodyPr/>
        <a:lstStyle/>
        <a:p>
          <a:endParaRPr lang="en-US"/>
        </a:p>
      </dgm:t>
    </dgm:pt>
    <dgm:pt modelId="{1D79B9E7-BE19-421B-9CFF-C3B3CD72F47E}" type="sibTrans" cxnId="{9AF85857-B4E8-494F-AEC5-81561C95AB3E}">
      <dgm:prSet/>
      <dgm:spPr/>
      <dgm:t>
        <a:bodyPr/>
        <a:lstStyle/>
        <a:p>
          <a:endParaRPr lang="en-US"/>
        </a:p>
      </dgm:t>
    </dgm:pt>
    <dgm:pt modelId="{CCE72899-8E17-44A2-B421-DAD79DF8CB0E}" type="pres">
      <dgm:prSet presAssocID="{E473C598-9BC9-47D4-8399-F8B5141E0B94}" presName="linear" presStyleCnt="0">
        <dgm:presLayoutVars>
          <dgm:dir/>
          <dgm:animLvl val="lvl"/>
          <dgm:resizeHandles val="exact"/>
        </dgm:presLayoutVars>
      </dgm:prSet>
      <dgm:spPr/>
    </dgm:pt>
    <dgm:pt modelId="{B82252A0-FCC2-4EDD-9849-8E44C956CE70}" type="pres">
      <dgm:prSet presAssocID="{42D3FC72-219E-4EF2-B0B2-E28EB2E7F88A}" presName="parentLin" presStyleCnt="0"/>
      <dgm:spPr/>
    </dgm:pt>
    <dgm:pt modelId="{363CADC2-9F18-474C-B00A-3A046DDE854A}" type="pres">
      <dgm:prSet presAssocID="{42D3FC72-219E-4EF2-B0B2-E28EB2E7F88A}" presName="parentLeftMargin" presStyleLbl="node1" presStyleIdx="0" presStyleCnt="4"/>
      <dgm:spPr/>
    </dgm:pt>
    <dgm:pt modelId="{77E5003A-C831-4325-871A-19367932B066}" type="pres">
      <dgm:prSet presAssocID="{42D3FC72-219E-4EF2-B0B2-E28EB2E7F88A}" presName="parentText" presStyleLbl="node1" presStyleIdx="0" presStyleCnt="4">
        <dgm:presLayoutVars>
          <dgm:chMax val="0"/>
          <dgm:bulletEnabled val="1"/>
        </dgm:presLayoutVars>
      </dgm:prSet>
      <dgm:spPr/>
    </dgm:pt>
    <dgm:pt modelId="{0B8C96AD-3623-4E15-A23D-CD2808F02C29}" type="pres">
      <dgm:prSet presAssocID="{42D3FC72-219E-4EF2-B0B2-E28EB2E7F88A}" presName="negativeSpace" presStyleCnt="0"/>
      <dgm:spPr/>
    </dgm:pt>
    <dgm:pt modelId="{C5A7FA0F-A617-4336-9E1C-8F2FEED0CF1E}" type="pres">
      <dgm:prSet presAssocID="{42D3FC72-219E-4EF2-B0B2-E28EB2E7F88A}" presName="childText" presStyleLbl="conFgAcc1" presStyleIdx="0" presStyleCnt="4">
        <dgm:presLayoutVars>
          <dgm:bulletEnabled val="1"/>
        </dgm:presLayoutVars>
      </dgm:prSet>
      <dgm:spPr/>
    </dgm:pt>
    <dgm:pt modelId="{03262940-D2B2-40C9-A878-1C605F722E54}" type="pres">
      <dgm:prSet presAssocID="{0C077068-E85F-4343-A81A-4EC7E3679539}" presName="spaceBetweenRectangles" presStyleCnt="0"/>
      <dgm:spPr/>
    </dgm:pt>
    <dgm:pt modelId="{E64FC8E7-B28A-4595-9DF2-0161602D4619}" type="pres">
      <dgm:prSet presAssocID="{A14B67F7-69F4-4410-8F06-C830700504DD}" presName="parentLin" presStyleCnt="0"/>
      <dgm:spPr/>
    </dgm:pt>
    <dgm:pt modelId="{09A3BDCD-CAF3-42B2-B6AB-0591D42B493E}" type="pres">
      <dgm:prSet presAssocID="{A14B67F7-69F4-4410-8F06-C830700504DD}" presName="parentLeftMargin" presStyleLbl="node1" presStyleIdx="0" presStyleCnt="4"/>
      <dgm:spPr/>
    </dgm:pt>
    <dgm:pt modelId="{C5008E18-507F-4B4D-A5FF-4E8C26016EFA}" type="pres">
      <dgm:prSet presAssocID="{A14B67F7-69F4-4410-8F06-C830700504DD}" presName="parentText" presStyleLbl="node1" presStyleIdx="1" presStyleCnt="4">
        <dgm:presLayoutVars>
          <dgm:chMax val="0"/>
          <dgm:bulletEnabled val="1"/>
        </dgm:presLayoutVars>
      </dgm:prSet>
      <dgm:spPr/>
    </dgm:pt>
    <dgm:pt modelId="{4688EFFA-23C7-4EDF-90AB-8651E359F8C7}" type="pres">
      <dgm:prSet presAssocID="{A14B67F7-69F4-4410-8F06-C830700504DD}" presName="negativeSpace" presStyleCnt="0"/>
      <dgm:spPr/>
    </dgm:pt>
    <dgm:pt modelId="{826D4B5B-8953-4666-8A02-254E57EF3281}" type="pres">
      <dgm:prSet presAssocID="{A14B67F7-69F4-4410-8F06-C830700504DD}" presName="childText" presStyleLbl="conFgAcc1" presStyleIdx="1" presStyleCnt="4">
        <dgm:presLayoutVars>
          <dgm:bulletEnabled val="1"/>
        </dgm:presLayoutVars>
      </dgm:prSet>
      <dgm:spPr/>
    </dgm:pt>
    <dgm:pt modelId="{5576B3F9-DD1C-4E2B-8671-33B4EBCC2307}" type="pres">
      <dgm:prSet presAssocID="{FAF580A3-FB2B-4126-B136-E40B029DBFF4}" presName="spaceBetweenRectangles" presStyleCnt="0"/>
      <dgm:spPr/>
    </dgm:pt>
    <dgm:pt modelId="{60AD84C0-820A-4CCF-BEC4-052D6DFB08FF}" type="pres">
      <dgm:prSet presAssocID="{2D73C9F5-F3C8-4B3A-BB58-EECD09F1A55B}" presName="parentLin" presStyleCnt="0"/>
      <dgm:spPr/>
    </dgm:pt>
    <dgm:pt modelId="{D2457B4F-CA11-4C5E-B408-6D7C9EF8637D}" type="pres">
      <dgm:prSet presAssocID="{2D73C9F5-F3C8-4B3A-BB58-EECD09F1A55B}" presName="parentLeftMargin" presStyleLbl="node1" presStyleIdx="1" presStyleCnt="4"/>
      <dgm:spPr/>
    </dgm:pt>
    <dgm:pt modelId="{70EE974E-7968-41A7-B317-8214E89334D1}" type="pres">
      <dgm:prSet presAssocID="{2D73C9F5-F3C8-4B3A-BB58-EECD09F1A55B}" presName="parentText" presStyleLbl="node1" presStyleIdx="2" presStyleCnt="4">
        <dgm:presLayoutVars>
          <dgm:chMax val="0"/>
          <dgm:bulletEnabled val="1"/>
        </dgm:presLayoutVars>
      </dgm:prSet>
      <dgm:spPr/>
    </dgm:pt>
    <dgm:pt modelId="{27BAF8F6-E2D8-4CC0-886D-C1AC7938A0D6}" type="pres">
      <dgm:prSet presAssocID="{2D73C9F5-F3C8-4B3A-BB58-EECD09F1A55B}" presName="negativeSpace" presStyleCnt="0"/>
      <dgm:spPr/>
    </dgm:pt>
    <dgm:pt modelId="{8039B0CD-2266-4698-A167-62F3CB219829}" type="pres">
      <dgm:prSet presAssocID="{2D73C9F5-F3C8-4B3A-BB58-EECD09F1A55B}" presName="childText" presStyleLbl="conFgAcc1" presStyleIdx="2" presStyleCnt="4">
        <dgm:presLayoutVars>
          <dgm:bulletEnabled val="1"/>
        </dgm:presLayoutVars>
      </dgm:prSet>
      <dgm:spPr/>
    </dgm:pt>
    <dgm:pt modelId="{522753DB-0552-4E77-9EB4-525C9B8A7D7E}" type="pres">
      <dgm:prSet presAssocID="{1098200F-3C46-4B00-B229-D5F2AFA002F5}" presName="spaceBetweenRectangles" presStyleCnt="0"/>
      <dgm:spPr/>
    </dgm:pt>
    <dgm:pt modelId="{38A6C971-400C-49F8-8FA7-D0A46EDA64B0}" type="pres">
      <dgm:prSet presAssocID="{97C696BF-8F26-4DBE-8B4A-400A18CFC117}" presName="parentLin" presStyleCnt="0"/>
      <dgm:spPr/>
    </dgm:pt>
    <dgm:pt modelId="{06619843-A33E-4FE8-8898-483420E389EB}" type="pres">
      <dgm:prSet presAssocID="{97C696BF-8F26-4DBE-8B4A-400A18CFC117}" presName="parentLeftMargin" presStyleLbl="node1" presStyleIdx="2" presStyleCnt="4"/>
      <dgm:spPr/>
    </dgm:pt>
    <dgm:pt modelId="{6441D9CC-DA0C-4832-82B6-6F689A95AA55}" type="pres">
      <dgm:prSet presAssocID="{97C696BF-8F26-4DBE-8B4A-400A18CFC117}" presName="parentText" presStyleLbl="node1" presStyleIdx="3" presStyleCnt="4">
        <dgm:presLayoutVars>
          <dgm:chMax val="0"/>
          <dgm:bulletEnabled val="1"/>
        </dgm:presLayoutVars>
      </dgm:prSet>
      <dgm:spPr/>
    </dgm:pt>
    <dgm:pt modelId="{DD16A40E-BCED-4A29-90D4-8FC165910264}" type="pres">
      <dgm:prSet presAssocID="{97C696BF-8F26-4DBE-8B4A-400A18CFC117}" presName="negativeSpace" presStyleCnt="0"/>
      <dgm:spPr/>
    </dgm:pt>
    <dgm:pt modelId="{D8F1A466-0BF9-4D71-98F4-E11C4BAB150B}" type="pres">
      <dgm:prSet presAssocID="{97C696BF-8F26-4DBE-8B4A-400A18CFC117}" presName="childText" presStyleLbl="conFgAcc1" presStyleIdx="3" presStyleCnt="4">
        <dgm:presLayoutVars>
          <dgm:bulletEnabled val="1"/>
        </dgm:presLayoutVars>
      </dgm:prSet>
      <dgm:spPr/>
    </dgm:pt>
  </dgm:ptLst>
  <dgm:cxnLst>
    <dgm:cxn modelId="{B7B6A702-B900-4527-87D1-3639071092E2}" type="presOf" srcId="{12E7D39A-F530-46FC-AFAA-720589636CDD}" destId="{C5A7FA0F-A617-4336-9E1C-8F2FEED0CF1E}" srcOrd="0" destOrd="6" presId="urn:microsoft.com/office/officeart/2005/8/layout/list1"/>
    <dgm:cxn modelId="{95C5A004-507C-4893-9CD1-72F585D90C9C}" type="presOf" srcId="{A14B67F7-69F4-4410-8F06-C830700504DD}" destId="{C5008E18-507F-4B4D-A5FF-4E8C26016EFA}" srcOrd="1" destOrd="0" presId="urn:microsoft.com/office/officeart/2005/8/layout/list1"/>
    <dgm:cxn modelId="{88F0590E-2D40-4038-9E2F-859BFA6DB944}" type="presOf" srcId="{A8F18761-6EB2-4DC5-B6DF-F467052EABED}" destId="{C5A7FA0F-A617-4336-9E1C-8F2FEED0CF1E}" srcOrd="0" destOrd="3" presId="urn:microsoft.com/office/officeart/2005/8/layout/list1"/>
    <dgm:cxn modelId="{DFAF4912-798A-480E-A384-9917B8062CCD}" srcId="{42D3FC72-219E-4EF2-B0B2-E28EB2E7F88A}" destId="{0DB70C46-9003-4F41-8E24-47455BAF7F88}" srcOrd="5" destOrd="0" parTransId="{86A06240-23D8-4132-AAB2-E3D604C5E7DD}" sibTransId="{193CBC1F-45CD-438E-8008-15079861CF9E}"/>
    <dgm:cxn modelId="{3809B117-46B6-4F37-BE52-334A3B5D9DC6}" srcId="{A14B67F7-69F4-4410-8F06-C830700504DD}" destId="{6C46095B-174A-4976-8DA9-785B81899A07}" srcOrd="0" destOrd="0" parTransId="{0CAC03CD-77EA-4367-A619-820C0887104F}" sibTransId="{583A201A-9186-4133-884A-0122F376C310}"/>
    <dgm:cxn modelId="{D0F3E430-94DB-4017-8057-0F449C4F4B20}" srcId="{E473C598-9BC9-47D4-8399-F8B5141E0B94}" destId="{A14B67F7-69F4-4410-8F06-C830700504DD}" srcOrd="1" destOrd="0" parTransId="{AF17A2F3-516F-4344-BD3E-242F2B0AB1A6}" sibTransId="{FAF580A3-FB2B-4126-B136-E40B029DBFF4}"/>
    <dgm:cxn modelId="{DED44F39-5D44-4F15-B931-B56D2DB4C42F}" srcId="{42D3FC72-219E-4EF2-B0B2-E28EB2E7F88A}" destId="{A8F18761-6EB2-4DC5-B6DF-F467052EABED}" srcOrd="3" destOrd="0" parTransId="{5A9A0A79-D2BC-4C44-B35B-8487F0FFD71D}" sibTransId="{DA834B7F-34D2-427D-A2A2-AF8B3F9EB037}"/>
    <dgm:cxn modelId="{6A36B23A-22E7-4761-9018-5876E0A69BA0}" srcId="{42D3FC72-219E-4EF2-B0B2-E28EB2E7F88A}" destId="{12E7D39A-F530-46FC-AFAA-720589636CDD}" srcOrd="6" destOrd="0" parTransId="{B2B338B1-9986-4CBD-B9BA-3ACBB586B00F}" sibTransId="{4E40E347-2C96-45B5-8272-D777CD0DB5DC}"/>
    <dgm:cxn modelId="{F0E9BA3F-B7FB-415C-A6BF-78CDBD32EF8B}" type="presOf" srcId="{42D3FC72-219E-4EF2-B0B2-E28EB2E7F88A}" destId="{363CADC2-9F18-474C-B00A-3A046DDE854A}" srcOrd="0" destOrd="0" presId="urn:microsoft.com/office/officeart/2005/8/layout/list1"/>
    <dgm:cxn modelId="{4FFB6A5D-A7DA-4F2B-9DD0-E94AEA4F8434}" srcId="{42D3FC72-219E-4EF2-B0B2-E28EB2E7F88A}" destId="{D13EBC95-342C-409B-9094-A716884FA253}" srcOrd="2" destOrd="0" parTransId="{CF04E634-2386-4212-8F5F-12E215E007B9}" sibTransId="{EF7AE90F-F45E-45C5-A835-4C53B7DD8046}"/>
    <dgm:cxn modelId="{37774141-D288-477D-9343-748B75080CAC}" srcId="{A14B67F7-69F4-4410-8F06-C830700504DD}" destId="{9548FDC7-B17E-485B-97FD-98E85D0B3EAF}" srcOrd="2" destOrd="0" parTransId="{7A95A101-6993-4D4F-B6CB-C40593C13054}" sibTransId="{49E20BE5-0988-46F9-AB26-BEB241E6D2F3}"/>
    <dgm:cxn modelId="{944BF745-EC89-484B-B82D-24A404B921BE}" type="presOf" srcId="{6C46095B-174A-4976-8DA9-785B81899A07}" destId="{826D4B5B-8953-4666-8A02-254E57EF3281}" srcOrd="0" destOrd="0" presId="urn:microsoft.com/office/officeart/2005/8/layout/list1"/>
    <dgm:cxn modelId="{68575047-6B2F-4419-8E04-6BF084FD9D47}" type="presOf" srcId="{4AFDFECA-0312-4A5B-988A-2AE5FB343612}" destId="{C5A7FA0F-A617-4336-9E1C-8F2FEED0CF1E}" srcOrd="0" destOrd="1" presId="urn:microsoft.com/office/officeart/2005/8/layout/list1"/>
    <dgm:cxn modelId="{A2129A49-4909-417F-A203-B0E2E2DA262E}" srcId="{42D3FC72-219E-4EF2-B0B2-E28EB2E7F88A}" destId="{8881FF07-99A5-4E2C-9551-6C26BB76128A}" srcOrd="0" destOrd="0" parTransId="{521E4D16-E970-4AF5-B7FA-588FF0E2FC70}" sibTransId="{68104556-F46F-4D67-960F-1B560CDEAD23}"/>
    <dgm:cxn modelId="{01562C6B-1FF9-4B58-A1BC-205B6051D010}" type="presOf" srcId="{9548FDC7-B17E-485B-97FD-98E85D0B3EAF}" destId="{826D4B5B-8953-4666-8A02-254E57EF3281}" srcOrd="0" destOrd="2" presId="urn:microsoft.com/office/officeart/2005/8/layout/list1"/>
    <dgm:cxn modelId="{C1B93A4E-DFDA-4C70-8650-0CB09D229A43}" type="presOf" srcId="{43D116E6-AA34-4477-8476-8BEBA41435A3}" destId="{8039B0CD-2266-4698-A167-62F3CB219829}" srcOrd="0" destOrd="1" presId="urn:microsoft.com/office/officeart/2005/8/layout/list1"/>
    <dgm:cxn modelId="{1E881D6F-A7F5-4999-857D-3314CA428F0A}" srcId="{42D3FC72-219E-4EF2-B0B2-E28EB2E7F88A}" destId="{4AFDFECA-0312-4A5B-988A-2AE5FB343612}" srcOrd="1" destOrd="0" parTransId="{7D04E5F5-9838-45FA-875D-46A410686033}" sibTransId="{584A63D7-0FC7-45E6-8E4D-98033FC26DE2}"/>
    <dgm:cxn modelId="{A40FBF52-CBE4-4E77-BF25-E1C347C057AD}" type="presOf" srcId="{E473C598-9BC9-47D4-8399-F8B5141E0B94}" destId="{CCE72899-8E17-44A2-B421-DAD79DF8CB0E}" srcOrd="0" destOrd="0" presId="urn:microsoft.com/office/officeart/2005/8/layout/list1"/>
    <dgm:cxn modelId="{DAD41876-6116-4825-A1D4-416C9B2F4D33}" type="presOf" srcId="{97C696BF-8F26-4DBE-8B4A-400A18CFC117}" destId="{6441D9CC-DA0C-4832-82B6-6F689A95AA55}" srcOrd="1" destOrd="0" presId="urn:microsoft.com/office/officeart/2005/8/layout/list1"/>
    <dgm:cxn modelId="{9AF85857-B4E8-494F-AEC5-81561C95AB3E}" srcId="{E473C598-9BC9-47D4-8399-F8B5141E0B94}" destId="{97C696BF-8F26-4DBE-8B4A-400A18CFC117}" srcOrd="3" destOrd="0" parTransId="{98062F54-CF22-4883-BF07-8A76FB3C86BE}" sibTransId="{1D79B9E7-BE19-421B-9CFF-C3B3CD72F47E}"/>
    <dgm:cxn modelId="{7F9E9159-3AF8-4E52-B4CE-8207FEDD4ED5}" type="presOf" srcId="{A14B67F7-69F4-4410-8F06-C830700504DD}" destId="{09A3BDCD-CAF3-42B2-B6AB-0591D42B493E}" srcOrd="0" destOrd="0" presId="urn:microsoft.com/office/officeart/2005/8/layout/list1"/>
    <dgm:cxn modelId="{C4FFB17C-9C7A-4C1F-84E3-3C6287F0CC02}" srcId="{E473C598-9BC9-47D4-8399-F8B5141E0B94}" destId="{42D3FC72-219E-4EF2-B0B2-E28EB2E7F88A}" srcOrd="0" destOrd="0" parTransId="{CE9EAAC4-D6C1-464C-A339-0DAA548F7ECC}" sibTransId="{0C077068-E85F-4343-A81A-4EC7E3679539}"/>
    <dgm:cxn modelId="{22622590-F177-48C9-8E15-4CDB8C9E4109}" type="presOf" srcId="{D66848EF-8B1D-4A12-8E95-A6F41080EDC2}" destId="{8039B0CD-2266-4698-A167-62F3CB219829}" srcOrd="0" destOrd="0" presId="urn:microsoft.com/office/officeart/2005/8/layout/list1"/>
    <dgm:cxn modelId="{660A2CAA-6FEB-4AB6-81A1-54FC7D98EA31}" type="presOf" srcId="{2D73C9F5-F3C8-4B3A-BB58-EECD09F1A55B}" destId="{70EE974E-7968-41A7-B317-8214E89334D1}" srcOrd="1" destOrd="0" presId="urn:microsoft.com/office/officeart/2005/8/layout/list1"/>
    <dgm:cxn modelId="{EBC4A7BA-9847-4533-AFF6-C370256D35EB}" type="presOf" srcId="{8881FF07-99A5-4E2C-9551-6C26BB76128A}" destId="{C5A7FA0F-A617-4336-9E1C-8F2FEED0CF1E}" srcOrd="0" destOrd="0" presId="urn:microsoft.com/office/officeart/2005/8/layout/list1"/>
    <dgm:cxn modelId="{7AFA11BC-86ED-4675-8784-20A94C4B7522}" type="presOf" srcId="{B82925A0-7623-415B-B793-D5A6B77D1D82}" destId="{826D4B5B-8953-4666-8A02-254E57EF3281}" srcOrd="0" destOrd="1" presId="urn:microsoft.com/office/officeart/2005/8/layout/list1"/>
    <dgm:cxn modelId="{4362ACC0-36CA-4071-8C6B-E2F70B117156}" type="presOf" srcId="{97C696BF-8F26-4DBE-8B4A-400A18CFC117}" destId="{06619843-A33E-4FE8-8898-483420E389EB}" srcOrd="0" destOrd="0" presId="urn:microsoft.com/office/officeart/2005/8/layout/list1"/>
    <dgm:cxn modelId="{14F449C3-0D07-441C-9885-5B4BA5FCF0AC}" type="presOf" srcId="{4D64C0B6-75A9-4815-838A-4058B343CAB1}" destId="{C5A7FA0F-A617-4336-9E1C-8F2FEED0CF1E}" srcOrd="0" destOrd="4" presId="urn:microsoft.com/office/officeart/2005/8/layout/list1"/>
    <dgm:cxn modelId="{0717C2C3-2D98-442B-AABB-F12FBC98926B}" type="presOf" srcId="{2D73C9F5-F3C8-4B3A-BB58-EECD09F1A55B}" destId="{D2457B4F-CA11-4C5E-B408-6D7C9EF8637D}" srcOrd="0" destOrd="0" presId="urn:microsoft.com/office/officeart/2005/8/layout/list1"/>
    <dgm:cxn modelId="{9BC27BC8-8EC0-400D-9CE4-76054F6AD526}" srcId="{A14B67F7-69F4-4410-8F06-C830700504DD}" destId="{B82925A0-7623-415B-B793-D5A6B77D1D82}" srcOrd="1" destOrd="0" parTransId="{26EFEB9A-E9A9-4FDE-AD9F-C1BE7C373833}" sibTransId="{2D11D97B-6DEF-4918-BCC2-A3A0CA66F439}"/>
    <dgm:cxn modelId="{32F5DEC9-5AE4-4D6B-9E62-F880528D18B9}" type="presOf" srcId="{0DB70C46-9003-4F41-8E24-47455BAF7F88}" destId="{C5A7FA0F-A617-4336-9E1C-8F2FEED0CF1E}" srcOrd="0" destOrd="5" presId="urn:microsoft.com/office/officeart/2005/8/layout/list1"/>
    <dgm:cxn modelId="{C39CBBDE-20D5-40B7-AC5F-64BC117A975A}" srcId="{42D3FC72-219E-4EF2-B0B2-E28EB2E7F88A}" destId="{4D64C0B6-75A9-4815-838A-4058B343CAB1}" srcOrd="4" destOrd="0" parTransId="{F14901D4-750E-4DF3-B97F-42C2F6D56DBE}" sibTransId="{16DFA8F5-C81D-4BAB-A9C0-7452C1346CC1}"/>
    <dgm:cxn modelId="{A5B63DE3-FF54-4236-A172-0A90BF529EFB}" srcId="{2D73C9F5-F3C8-4B3A-BB58-EECD09F1A55B}" destId="{D66848EF-8B1D-4A12-8E95-A6F41080EDC2}" srcOrd="0" destOrd="0" parTransId="{A2A47239-E0FE-4BFD-898D-C7D8DFA7ED2E}" sibTransId="{50608D90-2A4A-4703-A373-15D68F16F0A2}"/>
    <dgm:cxn modelId="{B5C898EE-0DEC-4E05-B174-00D2FB27A2A5}" srcId="{E473C598-9BC9-47D4-8399-F8B5141E0B94}" destId="{2D73C9F5-F3C8-4B3A-BB58-EECD09F1A55B}" srcOrd="2" destOrd="0" parTransId="{4F0C70E5-ADEB-41C9-8D6F-0CFB0C811629}" sibTransId="{1098200F-3C46-4B00-B229-D5F2AFA002F5}"/>
    <dgm:cxn modelId="{33E9D2EF-4613-47EE-9C32-816A966766DB}" type="presOf" srcId="{D13EBC95-342C-409B-9094-A716884FA253}" destId="{C5A7FA0F-A617-4336-9E1C-8F2FEED0CF1E}" srcOrd="0" destOrd="2" presId="urn:microsoft.com/office/officeart/2005/8/layout/list1"/>
    <dgm:cxn modelId="{AB3C8CF5-FA1F-4D0E-A094-09250D6FEA44}" srcId="{2D73C9F5-F3C8-4B3A-BB58-EECD09F1A55B}" destId="{43D116E6-AA34-4477-8476-8BEBA41435A3}" srcOrd="1" destOrd="0" parTransId="{A782CCF2-D4A1-44B0-AF7E-3FD49E6EAE9F}" sibTransId="{DADDF097-75CD-41D0-9378-8C715047C424}"/>
    <dgm:cxn modelId="{24648CFA-AA86-470F-9331-DA6172F9FE6A}" type="presOf" srcId="{42D3FC72-219E-4EF2-B0B2-E28EB2E7F88A}" destId="{77E5003A-C831-4325-871A-19367932B066}" srcOrd="1" destOrd="0" presId="urn:microsoft.com/office/officeart/2005/8/layout/list1"/>
    <dgm:cxn modelId="{FD939D6D-A107-46CA-844D-B263A76BDA81}" type="presParOf" srcId="{CCE72899-8E17-44A2-B421-DAD79DF8CB0E}" destId="{B82252A0-FCC2-4EDD-9849-8E44C956CE70}" srcOrd="0" destOrd="0" presId="urn:microsoft.com/office/officeart/2005/8/layout/list1"/>
    <dgm:cxn modelId="{0D6E6A79-87A0-4456-BD1D-BED8A49A9929}" type="presParOf" srcId="{B82252A0-FCC2-4EDD-9849-8E44C956CE70}" destId="{363CADC2-9F18-474C-B00A-3A046DDE854A}" srcOrd="0" destOrd="0" presId="urn:microsoft.com/office/officeart/2005/8/layout/list1"/>
    <dgm:cxn modelId="{8FEDF924-856F-4C5D-8952-72D5D52A2380}" type="presParOf" srcId="{B82252A0-FCC2-4EDD-9849-8E44C956CE70}" destId="{77E5003A-C831-4325-871A-19367932B066}" srcOrd="1" destOrd="0" presId="urn:microsoft.com/office/officeart/2005/8/layout/list1"/>
    <dgm:cxn modelId="{ABEF2257-2CEE-4E55-9103-0A6B096F0624}" type="presParOf" srcId="{CCE72899-8E17-44A2-B421-DAD79DF8CB0E}" destId="{0B8C96AD-3623-4E15-A23D-CD2808F02C29}" srcOrd="1" destOrd="0" presId="urn:microsoft.com/office/officeart/2005/8/layout/list1"/>
    <dgm:cxn modelId="{CA76EA45-FF75-4F0A-85F6-19E818985085}" type="presParOf" srcId="{CCE72899-8E17-44A2-B421-DAD79DF8CB0E}" destId="{C5A7FA0F-A617-4336-9E1C-8F2FEED0CF1E}" srcOrd="2" destOrd="0" presId="urn:microsoft.com/office/officeart/2005/8/layout/list1"/>
    <dgm:cxn modelId="{C139CA1E-201F-45C2-9B19-42E84465EE71}" type="presParOf" srcId="{CCE72899-8E17-44A2-B421-DAD79DF8CB0E}" destId="{03262940-D2B2-40C9-A878-1C605F722E54}" srcOrd="3" destOrd="0" presId="urn:microsoft.com/office/officeart/2005/8/layout/list1"/>
    <dgm:cxn modelId="{89BD705A-F258-41DA-A8FA-B64F45421A16}" type="presParOf" srcId="{CCE72899-8E17-44A2-B421-DAD79DF8CB0E}" destId="{E64FC8E7-B28A-4595-9DF2-0161602D4619}" srcOrd="4" destOrd="0" presId="urn:microsoft.com/office/officeart/2005/8/layout/list1"/>
    <dgm:cxn modelId="{C8AFFB10-C6E7-4288-B720-BADADBBA56D8}" type="presParOf" srcId="{E64FC8E7-B28A-4595-9DF2-0161602D4619}" destId="{09A3BDCD-CAF3-42B2-B6AB-0591D42B493E}" srcOrd="0" destOrd="0" presId="urn:microsoft.com/office/officeart/2005/8/layout/list1"/>
    <dgm:cxn modelId="{2BCDB633-5524-49E0-84ED-25919E33FE5B}" type="presParOf" srcId="{E64FC8E7-B28A-4595-9DF2-0161602D4619}" destId="{C5008E18-507F-4B4D-A5FF-4E8C26016EFA}" srcOrd="1" destOrd="0" presId="urn:microsoft.com/office/officeart/2005/8/layout/list1"/>
    <dgm:cxn modelId="{FFDCA30E-3192-47E4-9B96-679F6784FCCD}" type="presParOf" srcId="{CCE72899-8E17-44A2-B421-DAD79DF8CB0E}" destId="{4688EFFA-23C7-4EDF-90AB-8651E359F8C7}" srcOrd="5" destOrd="0" presId="urn:microsoft.com/office/officeart/2005/8/layout/list1"/>
    <dgm:cxn modelId="{992574FC-D1DA-4CBD-A106-FE3A3FD1C88F}" type="presParOf" srcId="{CCE72899-8E17-44A2-B421-DAD79DF8CB0E}" destId="{826D4B5B-8953-4666-8A02-254E57EF3281}" srcOrd="6" destOrd="0" presId="urn:microsoft.com/office/officeart/2005/8/layout/list1"/>
    <dgm:cxn modelId="{9D2E0DD1-0434-41B4-844F-FB1113B3E884}" type="presParOf" srcId="{CCE72899-8E17-44A2-B421-DAD79DF8CB0E}" destId="{5576B3F9-DD1C-4E2B-8671-33B4EBCC2307}" srcOrd="7" destOrd="0" presId="urn:microsoft.com/office/officeart/2005/8/layout/list1"/>
    <dgm:cxn modelId="{5FA1AE30-AC9B-46E2-BA40-76B2842421A8}" type="presParOf" srcId="{CCE72899-8E17-44A2-B421-DAD79DF8CB0E}" destId="{60AD84C0-820A-4CCF-BEC4-052D6DFB08FF}" srcOrd="8" destOrd="0" presId="urn:microsoft.com/office/officeart/2005/8/layout/list1"/>
    <dgm:cxn modelId="{629DF2DA-BB61-4A8B-B52E-50CFFFD33BBC}" type="presParOf" srcId="{60AD84C0-820A-4CCF-BEC4-052D6DFB08FF}" destId="{D2457B4F-CA11-4C5E-B408-6D7C9EF8637D}" srcOrd="0" destOrd="0" presId="urn:microsoft.com/office/officeart/2005/8/layout/list1"/>
    <dgm:cxn modelId="{A8FAF771-A2D6-4DE8-B89C-415FCFD922AC}" type="presParOf" srcId="{60AD84C0-820A-4CCF-BEC4-052D6DFB08FF}" destId="{70EE974E-7968-41A7-B317-8214E89334D1}" srcOrd="1" destOrd="0" presId="urn:microsoft.com/office/officeart/2005/8/layout/list1"/>
    <dgm:cxn modelId="{8F11959A-8AEE-4C7A-956D-7A537812BDB8}" type="presParOf" srcId="{CCE72899-8E17-44A2-B421-DAD79DF8CB0E}" destId="{27BAF8F6-E2D8-4CC0-886D-C1AC7938A0D6}" srcOrd="9" destOrd="0" presId="urn:microsoft.com/office/officeart/2005/8/layout/list1"/>
    <dgm:cxn modelId="{5FC78D19-39FA-4AF7-A945-9AFC29E97D5D}" type="presParOf" srcId="{CCE72899-8E17-44A2-B421-DAD79DF8CB0E}" destId="{8039B0CD-2266-4698-A167-62F3CB219829}" srcOrd="10" destOrd="0" presId="urn:microsoft.com/office/officeart/2005/8/layout/list1"/>
    <dgm:cxn modelId="{B8CF5224-C65C-42E4-B565-05C77585842A}" type="presParOf" srcId="{CCE72899-8E17-44A2-B421-DAD79DF8CB0E}" destId="{522753DB-0552-4E77-9EB4-525C9B8A7D7E}" srcOrd="11" destOrd="0" presId="urn:microsoft.com/office/officeart/2005/8/layout/list1"/>
    <dgm:cxn modelId="{93A4E4E7-9815-4600-9445-E666C40E0BE9}" type="presParOf" srcId="{CCE72899-8E17-44A2-B421-DAD79DF8CB0E}" destId="{38A6C971-400C-49F8-8FA7-D0A46EDA64B0}" srcOrd="12" destOrd="0" presId="urn:microsoft.com/office/officeart/2005/8/layout/list1"/>
    <dgm:cxn modelId="{0459742A-248B-4F79-9EA3-72CB54C5ACA8}" type="presParOf" srcId="{38A6C971-400C-49F8-8FA7-D0A46EDA64B0}" destId="{06619843-A33E-4FE8-8898-483420E389EB}" srcOrd="0" destOrd="0" presId="urn:microsoft.com/office/officeart/2005/8/layout/list1"/>
    <dgm:cxn modelId="{CD8AE45B-89C3-4606-9DC4-0278DE5F453A}" type="presParOf" srcId="{38A6C971-400C-49F8-8FA7-D0A46EDA64B0}" destId="{6441D9CC-DA0C-4832-82B6-6F689A95AA55}" srcOrd="1" destOrd="0" presId="urn:microsoft.com/office/officeart/2005/8/layout/list1"/>
    <dgm:cxn modelId="{23121F10-B8CB-4B9E-BF62-E2F7255AFCD3}" type="presParOf" srcId="{CCE72899-8E17-44A2-B421-DAD79DF8CB0E}" destId="{DD16A40E-BCED-4A29-90D4-8FC165910264}" srcOrd="13" destOrd="0" presId="urn:microsoft.com/office/officeart/2005/8/layout/list1"/>
    <dgm:cxn modelId="{A0F5CA0F-4FD0-4CD5-8E0F-325F5350E896}" type="presParOf" srcId="{CCE72899-8E17-44A2-B421-DAD79DF8CB0E}" destId="{D8F1A466-0BF9-4D71-98F4-E11C4BAB150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A6F02D-4670-45C6-89AF-172EAFA92F3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959A021-0DE7-467D-A496-949897C4C6E3}">
      <dgm:prSet/>
      <dgm:spPr/>
      <dgm:t>
        <a:bodyPr/>
        <a:lstStyle/>
        <a:p>
          <a:pPr>
            <a:defRPr cap="all"/>
          </a:pPr>
          <a:r>
            <a:rPr lang="en-US"/>
            <a:t>Rental Assistance</a:t>
          </a:r>
        </a:p>
      </dgm:t>
    </dgm:pt>
    <dgm:pt modelId="{1133B2B3-5F9A-4EB8-9DDB-1EA36CCA3C94}" type="parTrans" cxnId="{91C6B15A-FFD4-419F-95C3-EE73F450E2AB}">
      <dgm:prSet/>
      <dgm:spPr/>
      <dgm:t>
        <a:bodyPr/>
        <a:lstStyle/>
        <a:p>
          <a:endParaRPr lang="en-US"/>
        </a:p>
      </dgm:t>
    </dgm:pt>
    <dgm:pt modelId="{301C488E-E02A-46B0-BFB1-BA0AAA314266}" type="sibTrans" cxnId="{91C6B15A-FFD4-419F-95C3-EE73F450E2AB}">
      <dgm:prSet/>
      <dgm:spPr/>
      <dgm:t>
        <a:bodyPr/>
        <a:lstStyle/>
        <a:p>
          <a:endParaRPr lang="en-US"/>
        </a:p>
      </dgm:t>
    </dgm:pt>
    <dgm:pt modelId="{3920C02C-0E75-439E-B71C-C022CBA4B3D0}">
      <dgm:prSet/>
      <dgm:spPr/>
      <dgm:t>
        <a:bodyPr/>
        <a:lstStyle/>
        <a:p>
          <a:pPr>
            <a:defRPr cap="all"/>
          </a:pPr>
          <a:r>
            <a:rPr lang="en-US"/>
            <a:t>Leasing</a:t>
          </a:r>
        </a:p>
      </dgm:t>
    </dgm:pt>
    <dgm:pt modelId="{5B3B8422-A64E-4D4A-A867-A19AAD216EBF}" type="parTrans" cxnId="{9FCD2364-2EBC-4944-8223-5B1FEAEC500A}">
      <dgm:prSet/>
      <dgm:spPr/>
      <dgm:t>
        <a:bodyPr/>
        <a:lstStyle/>
        <a:p>
          <a:endParaRPr lang="en-US"/>
        </a:p>
      </dgm:t>
    </dgm:pt>
    <dgm:pt modelId="{0228A7D1-7ADD-46D6-90E7-BED58DB3CA68}" type="sibTrans" cxnId="{9FCD2364-2EBC-4944-8223-5B1FEAEC500A}">
      <dgm:prSet/>
      <dgm:spPr/>
      <dgm:t>
        <a:bodyPr/>
        <a:lstStyle/>
        <a:p>
          <a:endParaRPr lang="en-US"/>
        </a:p>
      </dgm:t>
    </dgm:pt>
    <dgm:pt modelId="{B713985B-4DC5-4EE1-868C-01FF3850F914}">
      <dgm:prSet/>
      <dgm:spPr/>
      <dgm:t>
        <a:bodyPr/>
        <a:lstStyle/>
        <a:p>
          <a:pPr>
            <a:defRPr cap="all"/>
          </a:pPr>
          <a:r>
            <a:rPr lang="en-US"/>
            <a:t>Supportive Services</a:t>
          </a:r>
        </a:p>
      </dgm:t>
    </dgm:pt>
    <dgm:pt modelId="{E0FE6A48-633D-4A83-B1C2-9E8B8ECBE411}" type="parTrans" cxnId="{FE85ACB0-BD80-4EEB-B79C-AC4CF5C26241}">
      <dgm:prSet/>
      <dgm:spPr/>
      <dgm:t>
        <a:bodyPr/>
        <a:lstStyle/>
        <a:p>
          <a:endParaRPr lang="en-US"/>
        </a:p>
      </dgm:t>
    </dgm:pt>
    <dgm:pt modelId="{BA0C8F3C-AFF0-4734-9970-0BF92A55C82C}" type="sibTrans" cxnId="{FE85ACB0-BD80-4EEB-B79C-AC4CF5C26241}">
      <dgm:prSet/>
      <dgm:spPr/>
      <dgm:t>
        <a:bodyPr/>
        <a:lstStyle/>
        <a:p>
          <a:endParaRPr lang="en-US"/>
        </a:p>
      </dgm:t>
    </dgm:pt>
    <dgm:pt modelId="{BF5DF3F0-5D19-44D9-A7B8-BB4E7FA8550E}">
      <dgm:prSet/>
      <dgm:spPr/>
      <dgm:t>
        <a:bodyPr/>
        <a:lstStyle/>
        <a:p>
          <a:pPr>
            <a:defRPr cap="all"/>
          </a:pPr>
          <a:r>
            <a:rPr lang="en-US"/>
            <a:t>Operating Costs</a:t>
          </a:r>
        </a:p>
      </dgm:t>
    </dgm:pt>
    <dgm:pt modelId="{321861A0-CEB2-48AA-9CE0-B81846D82530}" type="parTrans" cxnId="{347058AA-0A30-4F5C-9283-E94940EB0736}">
      <dgm:prSet/>
      <dgm:spPr/>
      <dgm:t>
        <a:bodyPr/>
        <a:lstStyle/>
        <a:p>
          <a:endParaRPr lang="en-US"/>
        </a:p>
      </dgm:t>
    </dgm:pt>
    <dgm:pt modelId="{79732B47-53EA-49D5-8134-8E1B9BDF7EDB}" type="sibTrans" cxnId="{347058AA-0A30-4F5C-9283-E94940EB0736}">
      <dgm:prSet/>
      <dgm:spPr/>
      <dgm:t>
        <a:bodyPr/>
        <a:lstStyle/>
        <a:p>
          <a:endParaRPr lang="en-US"/>
        </a:p>
      </dgm:t>
    </dgm:pt>
    <dgm:pt modelId="{C0686851-A19D-4C9C-9603-D9F1973C9595}">
      <dgm:prSet/>
      <dgm:spPr/>
      <dgm:t>
        <a:bodyPr/>
        <a:lstStyle/>
        <a:p>
          <a:pPr>
            <a:defRPr cap="all"/>
          </a:pPr>
          <a:r>
            <a:rPr lang="en-US"/>
            <a:t>Project Administrative Costs</a:t>
          </a:r>
        </a:p>
      </dgm:t>
    </dgm:pt>
    <dgm:pt modelId="{BABB49D6-10FF-446E-ABDB-E16FFBDEF08F}" type="parTrans" cxnId="{03316554-8600-433D-87C3-5A3ECDE9422F}">
      <dgm:prSet/>
      <dgm:spPr/>
      <dgm:t>
        <a:bodyPr/>
        <a:lstStyle/>
        <a:p>
          <a:endParaRPr lang="en-US"/>
        </a:p>
      </dgm:t>
    </dgm:pt>
    <dgm:pt modelId="{7779522D-DA21-4951-A0F7-E1F01ACC3400}" type="sibTrans" cxnId="{03316554-8600-433D-87C3-5A3ECDE9422F}">
      <dgm:prSet/>
      <dgm:spPr/>
      <dgm:t>
        <a:bodyPr/>
        <a:lstStyle/>
        <a:p>
          <a:endParaRPr lang="en-US"/>
        </a:p>
      </dgm:t>
    </dgm:pt>
    <dgm:pt modelId="{0DFD7E3C-6A10-4D2F-9F8C-55F15887BEE7}" type="pres">
      <dgm:prSet presAssocID="{3BA6F02D-4670-45C6-89AF-172EAFA92F30}" presName="root" presStyleCnt="0">
        <dgm:presLayoutVars>
          <dgm:dir/>
          <dgm:resizeHandles val="exact"/>
        </dgm:presLayoutVars>
      </dgm:prSet>
      <dgm:spPr/>
    </dgm:pt>
    <dgm:pt modelId="{1D5BF429-466A-4B6B-9071-A6749684E5C2}" type="pres">
      <dgm:prSet presAssocID="{2959A021-0DE7-467D-A496-949897C4C6E3}" presName="compNode" presStyleCnt="0"/>
      <dgm:spPr/>
    </dgm:pt>
    <dgm:pt modelId="{4FEE8576-ED4E-4B41-9E7C-182855176BC1}" type="pres">
      <dgm:prSet presAssocID="{2959A021-0DE7-467D-A496-949897C4C6E3}" presName="iconBgRect" presStyleLbl="bgShp" presStyleIdx="0" presStyleCnt="5"/>
      <dgm:spPr/>
    </dgm:pt>
    <dgm:pt modelId="{C1AC5951-264B-4BFB-9E51-6A0F5DC95B99}" type="pres">
      <dgm:prSet presAssocID="{2959A021-0DE7-467D-A496-949897C4C6E3}"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ome"/>
        </a:ext>
      </dgm:extLst>
    </dgm:pt>
    <dgm:pt modelId="{9A339AF2-6754-47E8-AB5F-A639BDFC8238}" type="pres">
      <dgm:prSet presAssocID="{2959A021-0DE7-467D-A496-949897C4C6E3}" presName="spaceRect" presStyleCnt="0"/>
      <dgm:spPr/>
    </dgm:pt>
    <dgm:pt modelId="{E64E6700-779B-49B3-90FC-0F751CB1BE88}" type="pres">
      <dgm:prSet presAssocID="{2959A021-0DE7-467D-A496-949897C4C6E3}" presName="textRect" presStyleLbl="revTx" presStyleIdx="0" presStyleCnt="5">
        <dgm:presLayoutVars>
          <dgm:chMax val="1"/>
          <dgm:chPref val="1"/>
        </dgm:presLayoutVars>
      </dgm:prSet>
      <dgm:spPr/>
    </dgm:pt>
    <dgm:pt modelId="{C1290944-9555-4C14-9C25-60622211E0D3}" type="pres">
      <dgm:prSet presAssocID="{301C488E-E02A-46B0-BFB1-BA0AAA314266}" presName="sibTrans" presStyleCnt="0"/>
      <dgm:spPr/>
    </dgm:pt>
    <dgm:pt modelId="{3719F566-A35C-417B-BD1F-6268B87FB828}" type="pres">
      <dgm:prSet presAssocID="{3920C02C-0E75-439E-B71C-C022CBA4B3D0}" presName="compNode" presStyleCnt="0"/>
      <dgm:spPr/>
    </dgm:pt>
    <dgm:pt modelId="{7F08F0DC-8560-4159-A278-51FDF333D192}" type="pres">
      <dgm:prSet presAssocID="{3920C02C-0E75-439E-B71C-C022CBA4B3D0}" presName="iconBgRect" presStyleLbl="bgShp" presStyleIdx="1" presStyleCnt="5"/>
      <dgm:spPr/>
    </dgm:pt>
    <dgm:pt modelId="{5FD90F7E-1D18-4215-8BA3-E7C95265C32C}" type="pres">
      <dgm:prSet presAssocID="{3920C02C-0E75-439E-B71C-C022CBA4B3D0}"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ilding"/>
        </a:ext>
      </dgm:extLst>
    </dgm:pt>
    <dgm:pt modelId="{9F35A0A2-9AC5-4122-B913-9841CDE4D19E}" type="pres">
      <dgm:prSet presAssocID="{3920C02C-0E75-439E-B71C-C022CBA4B3D0}" presName="spaceRect" presStyleCnt="0"/>
      <dgm:spPr/>
    </dgm:pt>
    <dgm:pt modelId="{42BAB17C-0525-4737-A580-4B55C4D4D245}" type="pres">
      <dgm:prSet presAssocID="{3920C02C-0E75-439E-B71C-C022CBA4B3D0}" presName="textRect" presStyleLbl="revTx" presStyleIdx="1" presStyleCnt="5">
        <dgm:presLayoutVars>
          <dgm:chMax val="1"/>
          <dgm:chPref val="1"/>
        </dgm:presLayoutVars>
      </dgm:prSet>
      <dgm:spPr/>
    </dgm:pt>
    <dgm:pt modelId="{251353ED-0EED-4095-9C47-C6D6BDED6D2A}" type="pres">
      <dgm:prSet presAssocID="{0228A7D1-7ADD-46D6-90E7-BED58DB3CA68}" presName="sibTrans" presStyleCnt="0"/>
      <dgm:spPr/>
    </dgm:pt>
    <dgm:pt modelId="{9798F3E0-0628-439E-84C6-4DF674DCF087}" type="pres">
      <dgm:prSet presAssocID="{B713985B-4DC5-4EE1-868C-01FF3850F914}" presName="compNode" presStyleCnt="0"/>
      <dgm:spPr/>
    </dgm:pt>
    <dgm:pt modelId="{C73E3271-8208-45D4-AD00-1B9B9004C34D}" type="pres">
      <dgm:prSet presAssocID="{B713985B-4DC5-4EE1-868C-01FF3850F914}" presName="iconBgRect" presStyleLbl="bgShp" presStyleIdx="2" presStyleCnt="5"/>
      <dgm:spPr/>
    </dgm:pt>
    <dgm:pt modelId="{42A0013C-A826-4936-9C69-AF90A5F5D82A}" type="pres">
      <dgm:prSet presAssocID="{B713985B-4DC5-4EE1-868C-01FF3850F914}"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andshake"/>
        </a:ext>
      </dgm:extLst>
    </dgm:pt>
    <dgm:pt modelId="{38552A5B-92A3-4A25-B58F-CEEDD31D5512}" type="pres">
      <dgm:prSet presAssocID="{B713985B-4DC5-4EE1-868C-01FF3850F914}" presName="spaceRect" presStyleCnt="0"/>
      <dgm:spPr/>
    </dgm:pt>
    <dgm:pt modelId="{412F9B08-A15D-46FD-8A46-B19F7E9667A0}" type="pres">
      <dgm:prSet presAssocID="{B713985B-4DC5-4EE1-868C-01FF3850F914}" presName="textRect" presStyleLbl="revTx" presStyleIdx="2" presStyleCnt="5">
        <dgm:presLayoutVars>
          <dgm:chMax val="1"/>
          <dgm:chPref val="1"/>
        </dgm:presLayoutVars>
      </dgm:prSet>
      <dgm:spPr/>
    </dgm:pt>
    <dgm:pt modelId="{4F9953BE-69D3-4501-AEC4-6B2589A6D990}" type="pres">
      <dgm:prSet presAssocID="{BA0C8F3C-AFF0-4734-9970-0BF92A55C82C}" presName="sibTrans" presStyleCnt="0"/>
      <dgm:spPr/>
    </dgm:pt>
    <dgm:pt modelId="{D4DFDE0A-5108-4A65-9C74-F341A65EDF55}" type="pres">
      <dgm:prSet presAssocID="{BF5DF3F0-5D19-44D9-A7B8-BB4E7FA8550E}" presName="compNode" presStyleCnt="0"/>
      <dgm:spPr/>
    </dgm:pt>
    <dgm:pt modelId="{2BBDBFF0-2821-4F47-A4F5-2A18DE07A2C6}" type="pres">
      <dgm:prSet presAssocID="{BF5DF3F0-5D19-44D9-A7B8-BB4E7FA8550E}" presName="iconBgRect" presStyleLbl="bgShp" presStyleIdx="3" presStyleCnt="5"/>
      <dgm:spPr/>
    </dgm:pt>
    <dgm:pt modelId="{CE5598C9-302D-4516-8580-72F1D477D502}" type="pres">
      <dgm:prSet presAssocID="{BF5DF3F0-5D19-44D9-A7B8-BB4E7FA8550E}"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DCF2D9E-59E3-41C1-8CFE-CE3DEA26151F}" type="pres">
      <dgm:prSet presAssocID="{BF5DF3F0-5D19-44D9-A7B8-BB4E7FA8550E}" presName="spaceRect" presStyleCnt="0"/>
      <dgm:spPr/>
    </dgm:pt>
    <dgm:pt modelId="{A960C60B-708A-4512-B332-CAB6666A043D}" type="pres">
      <dgm:prSet presAssocID="{BF5DF3F0-5D19-44D9-A7B8-BB4E7FA8550E}" presName="textRect" presStyleLbl="revTx" presStyleIdx="3" presStyleCnt="5">
        <dgm:presLayoutVars>
          <dgm:chMax val="1"/>
          <dgm:chPref val="1"/>
        </dgm:presLayoutVars>
      </dgm:prSet>
      <dgm:spPr/>
    </dgm:pt>
    <dgm:pt modelId="{00CF4B0F-3E74-4C25-823C-384412EA41D7}" type="pres">
      <dgm:prSet presAssocID="{79732B47-53EA-49D5-8134-8E1B9BDF7EDB}" presName="sibTrans" presStyleCnt="0"/>
      <dgm:spPr/>
    </dgm:pt>
    <dgm:pt modelId="{FF4D6CC1-A9F4-47CF-BD14-5FB9B275D67B}" type="pres">
      <dgm:prSet presAssocID="{C0686851-A19D-4C9C-9603-D9F1973C9595}" presName="compNode" presStyleCnt="0"/>
      <dgm:spPr/>
    </dgm:pt>
    <dgm:pt modelId="{DE1619A8-0A69-459C-A2AE-85C899161496}" type="pres">
      <dgm:prSet presAssocID="{C0686851-A19D-4C9C-9603-D9F1973C9595}" presName="iconBgRect" presStyleLbl="bgShp" presStyleIdx="4" presStyleCnt="5"/>
      <dgm:spPr/>
    </dgm:pt>
    <dgm:pt modelId="{8790AC1B-7078-40F3-B00E-C1B0B9E81170}" type="pres">
      <dgm:prSet presAssocID="{C0686851-A19D-4C9C-9603-D9F1973C9595}"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oins"/>
        </a:ext>
      </dgm:extLst>
    </dgm:pt>
    <dgm:pt modelId="{3BFC456D-103B-4D5F-A189-2E0420378474}" type="pres">
      <dgm:prSet presAssocID="{C0686851-A19D-4C9C-9603-D9F1973C9595}" presName="spaceRect" presStyleCnt="0"/>
      <dgm:spPr/>
    </dgm:pt>
    <dgm:pt modelId="{2DCCFAC8-220E-4283-8A89-C1E7F4A49417}" type="pres">
      <dgm:prSet presAssocID="{C0686851-A19D-4C9C-9603-D9F1973C9595}" presName="textRect" presStyleLbl="revTx" presStyleIdx="4" presStyleCnt="5">
        <dgm:presLayoutVars>
          <dgm:chMax val="1"/>
          <dgm:chPref val="1"/>
        </dgm:presLayoutVars>
      </dgm:prSet>
      <dgm:spPr/>
    </dgm:pt>
  </dgm:ptLst>
  <dgm:cxnLst>
    <dgm:cxn modelId="{B2C42E04-8163-42D6-B627-E4D3DC66DC0C}" type="presOf" srcId="{2959A021-0DE7-467D-A496-949897C4C6E3}" destId="{E64E6700-779B-49B3-90FC-0F751CB1BE88}" srcOrd="0" destOrd="0" presId="urn:microsoft.com/office/officeart/2018/5/layout/IconCircleLabelList"/>
    <dgm:cxn modelId="{B09E2810-BE9D-4007-BE45-2B61373012D9}" type="presOf" srcId="{BF5DF3F0-5D19-44D9-A7B8-BB4E7FA8550E}" destId="{A960C60B-708A-4512-B332-CAB6666A043D}" srcOrd="0" destOrd="0" presId="urn:microsoft.com/office/officeart/2018/5/layout/IconCircleLabelList"/>
    <dgm:cxn modelId="{9FCD2364-2EBC-4944-8223-5B1FEAEC500A}" srcId="{3BA6F02D-4670-45C6-89AF-172EAFA92F30}" destId="{3920C02C-0E75-439E-B71C-C022CBA4B3D0}" srcOrd="1" destOrd="0" parTransId="{5B3B8422-A64E-4D4A-A867-A19AAD216EBF}" sibTransId="{0228A7D1-7ADD-46D6-90E7-BED58DB3CA68}"/>
    <dgm:cxn modelId="{70AEF944-A5F2-4FB8-A565-8FCD80F62E77}" type="presOf" srcId="{3BA6F02D-4670-45C6-89AF-172EAFA92F30}" destId="{0DFD7E3C-6A10-4D2F-9F8C-55F15887BEE7}" srcOrd="0" destOrd="0" presId="urn:microsoft.com/office/officeart/2018/5/layout/IconCircleLabelList"/>
    <dgm:cxn modelId="{7DD33B72-CA5C-439F-A433-06A5669BB5CA}" type="presOf" srcId="{B713985B-4DC5-4EE1-868C-01FF3850F914}" destId="{412F9B08-A15D-46FD-8A46-B19F7E9667A0}" srcOrd="0" destOrd="0" presId="urn:microsoft.com/office/officeart/2018/5/layout/IconCircleLabelList"/>
    <dgm:cxn modelId="{03316554-8600-433D-87C3-5A3ECDE9422F}" srcId="{3BA6F02D-4670-45C6-89AF-172EAFA92F30}" destId="{C0686851-A19D-4C9C-9603-D9F1973C9595}" srcOrd="4" destOrd="0" parTransId="{BABB49D6-10FF-446E-ABDB-E16FFBDEF08F}" sibTransId="{7779522D-DA21-4951-A0F7-E1F01ACC3400}"/>
    <dgm:cxn modelId="{91C6B15A-FFD4-419F-95C3-EE73F450E2AB}" srcId="{3BA6F02D-4670-45C6-89AF-172EAFA92F30}" destId="{2959A021-0DE7-467D-A496-949897C4C6E3}" srcOrd="0" destOrd="0" parTransId="{1133B2B3-5F9A-4EB8-9DDB-1EA36CCA3C94}" sibTransId="{301C488E-E02A-46B0-BFB1-BA0AAA314266}"/>
    <dgm:cxn modelId="{21A18892-B932-436A-8473-50C37828C9D6}" type="presOf" srcId="{C0686851-A19D-4C9C-9603-D9F1973C9595}" destId="{2DCCFAC8-220E-4283-8A89-C1E7F4A49417}" srcOrd="0" destOrd="0" presId="urn:microsoft.com/office/officeart/2018/5/layout/IconCircleLabelList"/>
    <dgm:cxn modelId="{347058AA-0A30-4F5C-9283-E94940EB0736}" srcId="{3BA6F02D-4670-45C6-89AF-172EAFA92F30}" destId="{BF5DF3F0-5D19-44D9-A7B8-BB4E7FA8550E}" srcOrd="3" destOrd="0" parTransId="{321861A0-CEB2-48AA-9CE0-B81846D82530}" sibTransId="{79732B47-53EA-49D5-8134-8E1B9BDF7EDB}"/>
    <dgm:cxn modelId="{FE85ACB0-BD80-4EEB-B79C-AC4CF5C26241}" srcId="{3BA6F02D-4670-45C6-89AF-172EAFA92F30}" destId="{B713985B-4DC5-4EE1-868C-01FF3850F914}" srcOrd="2" destOrd="0" parTransId="{E0FE6A48-633D-4A83-B1C2-9E8B8ECBE411}" sibTransId="{BA0C8F3C-AFF0-4734-9970-0BF92A55C82C}"/>
    <dgm:cxn modelId="{5B8622FA-8459-43FE-BCF3-90E18B216A9D}" type="presOf" srcId="{3920C02C-0E75-439E-B71C-C022CBA4B3D0}" destId="{42BAB17C-0525-4737-A580-4B55C4D4D245}" srcOrd="0" destOrd="0" presId="urn:microsoft.com/office/officeart/2018/5/layout/IconCircleLabelList"/>
    <dgm:cxn modelId="{627CE9AC-416E-4074-AE11-7DBF5F37B1E2}" type="presParOf" srcId="{0DFD7E3C-6A10-4D2F-9F8C-55F15887BEE7}" destId="{1D5BF429-466A-4B6B-9071-A6749684E5C2}" srcOrd="0" destOrd="0" presId="urn:microsoft.com/office/officeart/2018/5/layout/IconCircleLabelList"/>
    <dgm:cxn modelId="{B4933540-981F-4BE5-B586-F6E1C4B1C32B}" type="presParOf" srcId="{1D5BF429-466A-4B6B-9071-A6749684E5C2}" destId="{4FEE8576-ED4E-4B41-9E7C-182855176BC1}" srcOrd="0" destOrd="0" presId="urn:microsoft.com/office/officeart/2018/5/layout/IconCircleLabelList"/>
    <dgm:cxn modelId="{34DC0AB3-70CC-4856-B339-97FA41AD49DF}" type="presParOf" srcId="{1D5BF429-466A-4B6B-9071-A6749684E5C2}" destId="{C1AC5951-264B-4BFB-9E51-6A0F5DC95B99}" srcOrd="1" destOrd="0" presId="urn:microsoft.com/office/officeart/2018/5/layout/IconCircleLabelList"/>
    <dgm:cxn modelId="{5D0184C1-A40A-4658-9871-9D17C7DF365C}" type="presParOf" srcId="{1D5BF429-466A-4B6B-9071-A6749684E5C2}" destId="{9A339AF2-6754-47E8-AB5F-A639BDFC8238}" srcOrd="2" destOrd="0" presId="urn:microsoft.com/office/officeart/2018/5/layout/IconCircleLabelList"/>
    <dgm:cxn modelId="{1CC99FE2-E62D-4382-B0E8-5937AFF91C35}" type="presParOf" srcId="{1D5BF429-466A-4B6B-9071-A6749684E5C2}" destId="{E64E6700-779B-49B3-90FC-0F751CB1BE88}" srcOrd="3" destOrd="0" presId="urn:microsoft.com/office/officeart/2018/5/layout/IconCircleLabelList"/>
    <dgm:cxn modelId="{F629FB2F-2E82-4127-BA19-7824C083C6E1}" type="presParOf" srcId="{0DFD7E3C-6A10-4D2F-9F8C-55F15887BEE7}" destId="{C1290944-9555-4C14-9C25-60622211E0D3}" srcOrd="1" destOrd="0" presId="urn:microsoft.com/office/officeart/2018/5/layout/IconCircleLabelList"/>
    <dgm:cxn modelId="{68646F3F-D5C1-4FA9-859D-0BB4794705E5}" type="presParOf" srcId="{0DFD7E3C-6A10-4D2F-9F8C-55F15887BEE7}" destId="{3719F566-A35C-417B-BD1F-6268B87FB828}" srcOrd="2" destOrd="0" presId="urn:microsoft.com/office/officeart/2018/5/layout/IconCircleLabelList"/>
    <dgm:cxn modelId="{1440419B-3654-4011-AC7D-EE5D86E3854C}" type="presParOf" srcId="{3719F566-A35C-417B-BD1F-6268B87FB828}" destId="{7F08F0DC-8560-4159-A278-51FDF333D192}" srcOrd="0" destOrd="0" presId="urn:microsoft.com/office/officeart/2018/5/layout/IconCircleLabelList"/>
    <dgm:cxn modelId="{3BAB1805-9E0A-4070-97A4-DDF78191F5E6}" type="presParOf" srcId="{3719F566-A35C-417B-BD1F-6268B87FB828}" destId="{5FD90F7E-1D18-4215-8BA3-E7C95265C32C}" srcOrd="1" destOrd="0" presId="urn:microsoft.com/office/officeart/2018/5/layout/IconCircleLabelList"/>
    <dgm:cxn modelId="{8B99BB35-3A23-4530-A8FE-9D769BDB59AF}" type="presParOf" srcId="{3719F566-A35C-417B-BD1F-6268B87FB828}" destId="{9F35A0A2-9AC5-4122-B913-9841CDE4D19E}" srcOrd="2" destOrd="0" presId="urn:microsoft.com/office/officeart/2018/5/layout/IconCircleLabelList"/>
    <dgm:cxn modelId="{E6A2C453-81A6-4D47-992A-3B4EA1380F81}" type="presParOf" srcId="{3719F566-A35C-417B-BD1F-6268B87FB828}" destId="{42BAB17C-0525-4737-A580-4B55C4D4D245}" srcOrd="3" destOrd="0" presId="urn:microsoft.com/office/officeart/2018/5/layout/IconCircleLabelList"/>
    <dgm:cxn modelId="{D25A1FEB-6DB6-4D1B-9942-1D605839E2DD}" type="presParOf" srcId="{0DFD7E3C-6A10-4D2F-9F8C-55F15887BEE7}" destId="{251353ED-0EED-4095-9C47-C6D6BDED6D2A}" srcOrd="3" destOrd="0" presId="urn:microsoft.com/office/officeart/2018/5/layout/IconCircleLabelList"/>
    <dgm:cxn modelId="{16E96BFB-2118-4BD6-8F8B-830C5EB6B34D}" type="presParOf" srcId="{0DFD7E3C-6A10-4D2F-9F8C-55F15887BEE7}" destId="{9798F3E0-0628-439E-84C6-4DF674DCF087}" srcOrd="4" destOrd="0" presId="urn:microsoft.com/office/officeart/2018/5/layout/IconCircleLabelList"/>
    <dgm:cxn modelId="{73D7DD71-CEAB-4F68-953C-1954288C27CE}" type="presParOf" srcId="{9798F3E0-0628-439E-84C6-4DF674DCF087}" destId="{C73E3271-8208-45D4-AD00-1B9B9004C34D}" srcOrd="0" destOrd="0" presId="urn:microsoft.com/office/officeart/2018/5/layout/IconCircleLabelList"/>
    <dgm:cxn modelId="{0287B53B-7508-4633-B810-835FCB745937}" type="presParOf" srcId="{9798F3E0-0628-439E-84C6-4DF674DCF087}" destId="{42A0013C-A826-4936-9C69-AF90A5F5D82A}" srcOrd="1" destOrd="0" presId="urn:microsoft.com/office/officeart/2018/5/layout/IconCircleLabelList"/>
    <dgm:cxn modelId="{2BEA70D2-6A0C-4641-BB84-1F0F2CBACF85}" type="presParOf" srcId="{9798F3E0-0628-439E-84C6-4DF674DCF087}" destId="{38552A5B-92A3-4A25-B58F-CEEDD31D5512}" srcOrd="2" destOrd="0" presId="urn:microsoft.com/office/officeart/2018/5/layout/IconCircleLabelList"/>
    <dgm:cxn modelId="{41E48960-89B2-4701-8F35-844DEDC778D0}" type="presParOf" srcId="{9798F3E0-0628-439E-84C6-4DF674DCF087}" destId="{412F9B08-A15D-46FD-8A46-B19F7E9667A0}" srcOrd="3" destOrd="0" presId="urn:microsoft.com/office/officeart/2018/5/layout/IconCircleLabelList"/>
    <dgm:cxn modelId="{59677139-52D1-4775-AC13-0CF810B4D820}" type="presParOf" srcId="{0DFD7E3C-6A10-4D2F-9F8C-55F15887BEE7}" destId="{4F9953BE-69D3-4501-AEC4-6B2589A6D990}" srcOrd="5" destOrd="0" presId="urn:microsoft.com/office/officeart/2018/5/layout/IconCircleLabelList"/>
    <dgm:cxn modelId="{21E92D2A-F5F0-419D-A191-564B279C43DE}" type="presParOf" srcId="{0DFD7E3C-6A10-4D2F-9F8C-55F15887BEE7}" destId="{D4DFDE0A-5108-4A65-9C74-F341A65EDF55}" srcOrd="6" destOrd="0" presId="urn:microsoft.com/office/officeart/2018/5/layout/IconCircleLabelList"/>
    <dgm:cxn modelId="{D02F2A94-81A8-46EC-B93D-A8AA6A8BE09D}" type="presParOf" srcId="{D4DFDE0A-5108-4A65-9C74-F341A65EDF55}" destId="{2BBDBFF0-2821-4F47-A4F5-2A18DE07A2C6}" srcOrd="0" destOrd="0" presId="urn:microsoft.com/office/officeart/2018/5/layout/IconCircleLabelList"/>
    <dgm:cxn modelId="{EE68D06C-E2D9-4445-B9F7-79D910A5D7ED}" type="presParOf" srcId="{D4DFDE0A-5108-4A65-9C74-F341A65EDF55}" destId="{CE5598C9-302D-4516-8580-72F1D477D502}" srcOrd="1" destOrd="0" presId="urn:microsoft.com/office/officeart/2018/5/layout/IconCircleLabelList"/>
    <dgm:cxn modelId="{10593F6F-9DC0-454D-8F92-07D22A610637}" type="presParOf" srcId="{D4DFDE0A-5108-4A65-9C74-F341A65EDF55}" destId="{7DCF2D9E-59E3-41C1-8CFE-CE3DEA26151F}" srcOrd="2" destOrd="0" presId="urn:microsoft.com/office/officeart/2018/5/layout/IconCircleLabelList"/>
    <dgm:cxn modelId="{2BA0FC2B-465A-415D-BCE7-1390078DB420}" type="presParOf" srcId="{D4DFDE0A-5108-4A65-9C74-F341A65EDF55}" destId="{A960C60B-708A-4512-B332-CAB6666A043D}" srcOrd="3" destOrd="0" presId="urn:microsoft.com/office/officeart/2018/5/layout/IconCircleLabelList"/>
    <dgm:cxn modelId="{FF2CAF10-7D3B-4D67-B053-CC46DF046F90}" type="presParOf" srcId="{0DFD7E3C-6A10-4D2F-9F8C-55F15887BEE7}" destId="{00CF4B0F-3E74-4C25-823C-384412EA41D7}" srcOrd="7" destOrd="0" presId="urn:microsoft.com/office/officeart/2018/5/layout/IconCircleLabelList"/>
    <dgm:cxn modelId="{0B601DAD-E77B-4113-96C0-70498D88FF29}" type="presParOf" srcId="{0DFD7E3C-6A10-4D2F-9F8C-55F15887BEE7}" destId="{FF4D6CC1-A9F4-47CF-BD14-5FB9B275D67B}" srcOrd="8" destOrd="0" presId="urn:microsoft.com/office/officeart/2018/5/layout/IconCircleLabelList"/>
    <dgm:cxn modelId="{B72E7EBC-9862-4964-B79A-61EB6C7C09A4}" type="presParOf" srcId="{FF4D6CC1-A9F4-47CF-BD14-5FB9B275D67B}" destId="{DE1619A8-0A69-459C-A2AE-85C899161496}" srcOrd="0" destOrd="0" presId="urn:microsoft.com/office/officeart/2018/5/layout/IconCircleLabelList"/>
    <dgm:cxn modelId="{9A0A91D5-D87F-4A7B-84D1-E6B76F440F0A}" type="presParOf" srcId="{FF4D6CC1-A9F4-47CF-BD14-5FB9B275D67B}" destId="{8790AC1B-7078-40F3-B00E-C1B0B9E81170}" srcOrd="1" destOrd="0" presId="urn:microsoft.com/office/officeart/2018/5/layout/IconCircleLabelList"/>
    <dgm:cxn modelId="{14040494-A909-4A9D-9B2D-0F1750363C07}" type="presParOf" srcId="{FF4D6CC1-A9F4-47CF-BD14-5FB9B275D67B}" destId="{3BFC456D-103B-4D5F-A189-2E0420378474}" srcOrd="2" destOrd="0" presId="urn:microsoft.com/office/officeart/2018/5/layout/IconCircleLabelList"/>
    <dgm:cxn modelId="{C3AFDD35-960D-41FE-A53D-365FA3E47613}" type="presParOf" srcId="{FF4D6CC1-A9F4-47CF-BD14-5FB9B275D67B}" destId="{2DCCFAC8-220E-4283-8A89-C1E7F4A4941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9034E1-9EBD-4D7A-90CD-D7BAC735F107}"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8002761C-50E6-4872-AE3C-499F9B3EBBBB}">
      <dgm:prSet/>
      <dgm:spPr/>
      <dgm:t>
        <a:bodyPr/>
        <a:lstStyle/>
        <a:p>
          <a:r>
            <a:rPr lang="en-US"/>
            <a:t>Determine if you are an eligible Project Applicant and have the capacity to administer the funding if awarded</a:t>
          </a:r>
        </a:p>
      </dgm:t>
    </dgm:pt>
    <dgm:pt modelId="{8552256F-233F-40AC-9F73-312450C2424F}" type="parTrans" cxnId="{4AC19735-3D5F-41B2-BF9A-EB9E1FE68012}">
      <dgm:prSet/>
      <dgm:spPr/>
      <dgm:t>
        <a:bodyPr/>
        <a:lstStyle/>
        <a:p>
          <a:endParaRPr lang="en-US"/>
        </a:p>
      </dgm:t>
    </dgm:pt>
    <dgm:pt modelId="{AD9F903B-334C-4AD6-82C8-2C8CAD7C94CD}" type="sibTrans" cxnId="{4AC19735-3D5F-41B2-BF9A-EB9E1FE68012}">
      <dgm:prSet/>
      <dgm:spPr/>
      <dgm:t>
        <a:bodyPr/>
        <a:lstStyle/>
        <a:p>
          <a:endParaRPr lang="en-US"/>
        </a:p>
      </dgm:t>
    </dgm:pt>
    <dgm:pt modelId="{D4935069-0D8A-42AB-BD2B-781A736663A3}">
      <dgm:prSet/>
      <dgm:spPr/>
      <dgm:t>
        <a:bodyPr/>
        <a:lstStyle/>
        <a:p>
          <a:r>
            <a:rPr lang="en-US"/>
            <a:t>Determine what eligible Project Type you want to request and the approximate amount of funding you will request</a:t>
          </a:r>
        </a:p>
      </dgm:t>
    </dgm:pt>
    <dgm:pt modelId="{B0C5A119-0FA9-4ACB-ADDC-1B373271127D}" type="parTrans" cxnId="{CC8803AB-7ACD-43C6-8C64-4815DC26A673}">
      <dgm:prSet/>
      <dgm:spPr/>
      <dgm:t>
        <a:bodyPr/>
        <a:lstStyle/>
        <a:p>
          <a:endParaRPr lang="en-US"/>
        </a:p>
      </dgm:t>
    </dgm:pt>
    <dgm:pt modelId="{8CAB4FDA-8011-4AAB-8B03-CEEDB50F5A62}" type="sibTrans" cxnId="{CC8803AB-7ACD-43C6-8C64-4815DC26A673}">
      <dgm:prSet/>
      <dgm:spPr/>
      <dgm:t>
        <a:bodyPr/>
        <a:lstStyle/>
        <a:p>
          <a:endParaRPr lang="en-US"/>
        </a:p>
      </dgm:t>
    </dgm:pt>
    <dgm:pt modelId="{DE6D8846-6173-4138-953F-DAC89E6CD5D5}">
      <dgm:prSet/>
      <dgm:spPr/>
      <dgm:t>
        <a:bodyPr/>
        <a:lstStyle/>
        <a:p>
          <a:r>
            <a:rPr lang="en-US" dirty="0"/>
            <a:t>Choose the correct Project Application from the website</a:t>
          </a:r>
        </a:p>
      </dgm:t>
    </dgm:pt>
    <dgm:pt modelId="{66FFE0C3-7E1A-4424-9DFF-9E5259FB5986}" type="parTrans" cxnId="{E8E9C6F9-2893-4DFB-9B4A-8497D5127E69}">
      <dgm:prSet/>
      <dgm:spPr/>
      <dgm:t>
        <a:bodyPr/>
        <a:lstStyle/>
        <a:p>
          <a:endParaRPr lang="en-US"/>
        </a:p>
      </dgm:t>
    </dgm:pt>
    <dgm:pt modelId="{A458A0C2-7851-4F7A-8BA7-8B546F430F86}" type="sibTrans" cxnId="{E8E9C6F9-2893-4DFB-9B4A-8497D5127E69}">
      <dgm:prSet/>
      <dgm:spPr/>
      <dgm:t>
        <a:bodyPr/>
        <a:lstStyle/>
        <a:p>
          <a:endParaRPr lang="en-US"/>
        </a:p>
      </dgm:t>
    </dgm:pt>
    <dgm:pt modelId="{CFC7624C-1720-46CA-BB36-7CE1FE9A9DAF}">
      <dgm:prSet/>
      <dgm:spPr/>
      <dgm:t>
        <a:bodyPr/>
        <a:lstStyle/>
        <a:p>
          <a:r>
            <a:rPr lang="en-US" dirty="0"/>
            <a:t>Complete the Project Application AND, if a new project, the Budget Form</a:t>
          </a:r>
        </a:p>
      </dgm:t>
    </dgm:pt>
    <dgm:pt modelId="{68BE41D2-3CC9-4C0E-80C6-A8E414921E09}" type="parTrans" cxnId="{932C30FC-0B39-43EF-B275-5E505DABEE0D}">
      <dgm:prSet/>
      <dgm:spPr/>
      <dgm:t>
        <a:bodyPr/>
        <a:lstStyle/>
        <a:p>
          <a:endParaRPr lang="en-US"/>
        </a:p>
      </dgm:t>
    </dgm:pt>
    <dgm:pt modelId="{8EA9AC1E-4057-4F02-8C84-23D213D9E904}" type="sibTrans" cxnId="{932C30FC-0B39-43EF-B275-5E505DABEE0D}">
      <dgm:prSet/>
      <dgm:spPr/>
      <dgm:t>
        <a:bodyPr/>
        <a:lstStyle/>
        <a:p>
          <a:endParaRPr lang="en-US"/>
        </a:p>
      </dgm:t>
    </dgm:pt>
    <dgm:pt modelId="{5E324353-DB77-4FF5-AA47-EEA55432313E}">
      <dgm:prSet/>
      <dgm:spPr/>
      <dgm:t>
        <a:bodyPr/>
        <a:lstStyle/>
        <a:p>
          <a:r>
            <a:rPr lang="en-US" dirty="0"/>
            <a:t>Submit the Project Application and Budget by email by the deadline</a:t>
          </a:r>
        </a:p>
      </dgm:t>
    </dgm:pt>
    <dgm:pt modelId="{B8600EAE-EF60-4E83-9668-848217528E4B}" type="parTrans" cxnId="{2244178E-519E-4A2D-9BEA-AF3861FD1E7F}">
      <dgm:prSet/>
      <dgm:spPr/>
      <dgm:t>
        <a:bodyPr/>
        <a:lstStyle/>
        <a:p>
          <a:endParaRPr lang="en-US"/>
        </a:p>
      </dgm:t>
    </dgm:pt>
    <dgm:pt modelId="{723FD970-26DB-4355-AF49-C4C8AD919D3D}" type="sibTrans" cxnId="{2244178E-519E-4A2D-9BEA-AF3861FD1E7F}">
      <dgm:prSet/>
      <dgm:spPr/>
      <dgm:t>
        <a:bodyPr/>
        <a:lstStyle/>
        <a:p>
          <a:endParaRPr lang="en-US"/>
        </a:p>
      </dgm:t>
    </dgm:pt>
    <dgm:pt modelId="{95D570A1-B33B-498C-8E90-7C9C0F2B85B8}">
      <dgm:prSet/>
      <dgm:spPr/>
      <dgm:t>
        <a:bodyPr/>
        <a:lstStyle/>
        <a:p>
          <a:r>
            <a:rPr lang="en-US"/>
            <a:t>If selected for inclusion in the local competition, complete Project Application in e-snaps*</a:t>
          </a:r>
        </a:p>
      </dgm:t>
    </dgm:pt>
    <dgm:pt modelId="{997A82F7-17E8-4CB6-83B0-F5EF50697218}" type="parTrans" cxnId="{77F06D17-0441-4DCB-92B4-10DB47D73E7C}">
      <dgm:prSet/>
      <dgm:spPr/>
      <dgm:t>
        <a:bodyPr/>
        <a:lstStyle/>
        <a:p>
          <a:endParaRPr lang="en-US"/>
        </a:p>
      </dgm:t>
    </dgm:pt>
    <dgm:pt modelId="{99E7E41A-9940-4A3D-AFA6-6BD53D9CA611}" type="sibTrans" cxnId="{77F06D17-0441-4DCB-92B4-10DB47D73E7C}">
      <dgm:prSet/>
      <dgm:spPr/>
      <dgm:t>
        <a:bodyPr/>
        <a:lstStyle/>
        <a:p>
          <a:endParaRPr lang="en-US"/>
        </a:p>
      </dgm:t>
    </dgm:pt>
    <dgm:pt modelId="{B8FDD469-FBFE-474F-A00C-882310C321FD}">
      <dgm:prSet/>
      <dgm:spPr>
        <a:solidFill>
          <a:schemeClr val="accent5">
            <a:lumMod val="60000"/>
            <a:lumOff val="40000"/>
          </a:schemeClr>
        </a:solidFill>
        <a:ln>
          <a:solidFill>
            <a:schemeClr val="tx1"/>
          </a:solidFill>
        </a:ln>
      </dgm:spPr>
      <dgm:t>
        <a:bodyPr/>
        <a:lstStyle/>
        <a:p>
          <a:r>
            <a:rPr lang="en-US" i="1" dirty="0">
              <a:solidFill>
                <a:schemeClr val="tx1"/>
              </a:solidFill>
            </a:rPr>
            <a:t>*Note: If you are not a current e-snaps user, go ahead and get signed up for that system ASAP and begin entering data as early as possible! (It’s </a:t>
          </a:r>
          <a:r>
            <a:rPr lang="en-US" i="1" u="sng" dirty="0">
              <a:solidFill>
                <a:schemeClr val="tx1"/>
              </a:solidFill>
            </a:rPr>
            <a:t>not</a:t>
          </a:r>
          <a:r>
            <a:rPr lang="en-US" i="1" dirty="0">
              <a:solidFill>
                <a:schemeClr val="tx1"/>
              </a:solidFill>
            </a:rPr>
            <a:t> easy)</a:t>
          </a:r>
        </a:p>
      </dgm:t>
    </dgm:pt>
    <dgm:pt modelId="{D197C8EC-A158-41E9-AC54-0442895A329A}" type="parTrans" cxnId="{201A9B59-C91B-4D4C-8A4F-490A9D4B36FC}">
      <dgm:prSet/>
      <dgm:spPr/>
      <dgm:t>
        <a:bodyPr/>
        <a:lstStyle/>
        <a:p>
          <a:endParaRPr lang="en-US"/>
        </a:p>
      </dgm:t>
    </dgm:pt>
    <dgm:pt modelId="{ED4A531C-B3B9-4876-81B0-48E2F9F60B7A}" type="sibTrans" cxnId="{201A9B59-C91B-4D4C-8A4F-490A9D4B36FC}">
      <dgm:prSet/>
      <dgm:spPr/>
      <dgm:t>
        <a:bodyPr/>
        <a:lstStyle/>
        <a:p>
          <a:endParaRPr lang="en-US"/>
        </a:p>
      </dgm:t>
    </dgm:pt>
    <dgm:pt modelId="{DB8D8811-65EC-4CD7-ABEE-00C9695AC5AA}" type="pres">
      <dgm:prSet presAssocID="{2E9034E1-9EBD-4D7A-90CD-D7BAC735F107}" presName="Name0" presStyleCnt="0">
        <dgm:presLayoutVars>
          <dgm:dir/>
          <dgm:resizeHandles val="exact"/>
        </dgm:presLayoutVars>
      </dgm:prSet>
      <dgm:spPr/>
    </dgm:pt>
    <dgm:pt modelId="{3AF0F125-2F3C-4C72-9E56-41E58FA69A0E}" type="pres">
      <dgm:prSet presAssocID="{8002761C-50E6-4872-AE3C-499F9B3EBBBB}" presName="node" presStyleLbl="node1" presStyleIdx="0" presStyleCnt="7">
        <dgm:presLayoutVars>
          <dgm:bulletEnabled val="1"/>
        </dgm:presLayoutVars>
      </dgm:prSet>
      <dgm:spPr/>
    </dgm:pt>
    <dgm:pt modelId="{075C8CDF-4FDE-4C93-ADF1-E4E86A76BEE7}" type="pres">
      <dgm:prSet presAssocID="{AD9F903B-334C-4AD6-82C8-2C8CAD7C94CD}" presName="sibTrans" presStyleLbl="sibTrans1D1" presStyleIdx="0" presStyleCnt="6"/>
      <dgm:spPr/>
    </dgm:pt>
    <dgm:pt modelId="{4627DDF2-61FA-4EB4-BFAC-EA93D6EEE457}" type="pres">
      <dgm:prSet presAssocID="{AD9F903B-334C-4AD6-82C8-2C8CAD7C94CD}" presName="connectorText" presStyleLbl="sibTrans1D1" presStyleIdx="0" presStyleCnt="6"/>
      <dgm:spPr/>
    </dgm:pt>
    <dgm:pt modelId="{C7295535-E88E-4C47-A6DD-FDA58E5461E0}" type="pres">
      <dgm:prSet presAssocID="{D4935069-0D8A-42AB-BD2B-781A736663A3}" presName="node" presStyleLbl="node1" presStyleIdx="1" presStyleCnt="7">
        <dgm:presLayoutVars>
          <dgm:bulletEnabled val="1"/>
        </dgm:presLayoutVars>
      </dgm:prSet>
      <dgm:spPr/>
    </dgm:pt>
    <dgm:pt modelId="{7CA6E995-87A3-4ADC-80A5-FA53DA6232AB}" type="pres">
      <dgm:prSet presAssocID="{8CAB4FDA-8011-4AAB-8B03-CEEDB50F5A62}" presName="sibTrans" presStyleLbl="sibTrans1D1" presStyleIdx="1" presStyleCnt="6"/>
      <dgm:spPr/>
    </dgm:pt>
    <dgm:pt modelId="{A743AC7F-9683-4592-B561-5C562A743082}" type="pres">
      <dgm:prSet presAssocID="{8CAB4FDA-8011-4AAB-8B03-CEEDB50F5A62}" presName="connectorText" presStyleLbl="sibTrans1D1" presStyleIdx="1" presStyleCnt="6"/>
      <dgm:spPr/>
    </dgm:pt>
    <dgm:pt modelId="{694CEDFD-C075-4818-858F-8BC01B62971A}" type="pres">
      <dgm:prSet presAssocID="{DE6D8846-6173-4138-953F-DAC89E6CD5D5}" presName="node" presStyleLbl="node1" presStyleIdx="2" presStyleCnt="7">
        <dgm:presLayoutVars>
          <dgm:bulletEnabled val="1"/>
        </dgm:presLayoutVars>
      </dgm:prSet>
      <dgm:spPr/>
    </dgm:pt>
    <dgm:pt modelId="{77C89759-125D-4FE7-BE9A-9CFECEF489F7}" type="pres">
      <dgm:prSet presAssocID="{A458A0C2-7851-4F7A-8BA7-8B546F430F86}" presName="sibTrans" presStyleLbl="sibTrans1D1" presStyleIdx="2" presStyleCnt="6"/>
      <dgm:spPr/>
    </dgm:pt>
    <dgm:pt modelId="{919EDE7A-1154-4DC5-80BA-C0AD17E1C107}" type="pres">
      <dgm:prSet presAssocID="{A458A0C2-7851-4F7A-8BA7-8B546F430F86}" presName="connectorText" presStyleLbl="sibTrans1D1" presStyleIdx="2" presStyleCnt="6"/>
      <dgm:spPr/>
    </dgm:pt>
    <dgm:pt modelId="{E49E9D67-1D48-4BCE-B305-526A82D9FDEA}" type="pres">
      <dgm:prSet presAssocID="{CFC7624C-1720-46CA-BB36-7CE1FE9A9DAF}" presName="node" presStyleLbl="node1" presStyleIdx="3" presStyleCnt="7">
        <dgm:presLayoutVars>
          <dgm:bulletEnabled val="1"/>
        </dgm:presLayoutVars>
      </dgm:prSet>
      <dgm:spPr/>
    </dgm:pt>
    <dgm:pt modelId="{B57BFFBE-5054-48A1-8CF1-452363DBDC4D}" type="pres">
      <dgm:prSet presAssocID="{8EA9AC1E-4057-4F02-8C84-23D213D9E904}" presName="sibTrans" presStyleLbl="sibTrans1D1" presStyleIdx="3" presStyleCnt="6"/>
      <dgm:spPr/>
    </dgm:pt>
    <dgm:pt modelId="{94A851E5-B0AA-4F4A-9C1F-224F2641135E}" type="pres">
      <dgm:prSet presAssocID="{8EA9AC1E-4057-4F02-8C84-23D213D9E904}" presName="connectorText" presStyleLbl="sibTrans1D1" presStyleIdx="3" presStyleCnt="6"/>
      <dgm:spPr/>
    </dgm:pt>
    <dgm:pt modelId="{4765EAC2-BE0A-4332-8200-A9C4447B6F11}" type="pres">
      <dgm:prSet presAssocID="{5E324353-DB77-4FF5-AA47-EEA55432313E}" presName="node" presStyleLbl="node1" presStyleIdx="4" presStyleCnt="7">
        <dgm:presLayoutVars>
          <dgm:bulletEnabled val="1"/>
        </dgm:presLayoutVars>
      </dgm:prSet>
      <dgm:spPr/>
    </dgm:pt>
    <dgm:pt modelId="{6B6EDC09-ED04-43E1-B5CE-992C3C2D745B}" type="pres">
      <dgm:prSet presAssocID="{723FD970-26DB-4355-AF49-C4C8AD919D3D}" presName="sibTrans" presStyleLbl="sibTrans1D1" presStyleIdx="4" presStyleCnt="6"/>
      <dgm:spPr/>
    </dgm:pt>
    <dgm:pt modelId="{43D77346-7439-4F82-8355-BC614CB0D703}" type="pres">
      <dgm:prSet presAssocID="{723FD970-26DB-4355-AF49-C4C8AD919D3D}" presName="connectorText" presStyleLbl="sibTrans1D1" presStyleIdx="4" presStyleCnt="6"/>
      <dgm:spPr/>
    </dgm:pt>
    <dgm:pt modelId="{F0B6E59B-2B5A-4F2C-87A0-D5F3FA9F850D}" type="pres">
      <dgm:prSet presAssocID="{95D570A1-B33B-498C-8E90-7C9C0F2B85B8}" presName="node" presStyleLbl="node1" presStyleIdx="5" presStyleCnt="7">
        <dgm:presLayoutVars>
          <dgm:bulletEnabled val="1"/>
        </dgm:presLayoutVars>
      </dgm:prSet>
      <dgm:spPr/>
    </dgm:pt>
    <dgm:pt modelId="{F6DF8A2B-7FA7-41BF-8A42-7879C8D3E330}" type="pres">
      <dgm:prSet presAssocID="{99E7E41A-9940-4A3D-AFA6-6BD53D9CA611}" presName="sibTrans" presStyleLbl="sibTrans1D1" presStyleIdx="5" presStyleCnt="6"/>
      <dgm:spPr/>
    </dgm:pt>
    <dgm:pt modelId="{1CAC494A-61F6-41CD-860E-C6B289DA03C7}" type="pres">
      <dgm:prSet presAssocID="{99E7E41A-9940-4A3D-AFA6-6BD53D9CA611}" presName="connectorText" presStyleLbl="sibTrans1D1" presStyleIdx="5" presStyleCnt="6"/>
      <dgm:spPr/>
    </dgm:pt>
    <dgm:pt modelId="{D2C08AFD-BFA7-455E-B798-13E6FAA1D141}" type="pres">
      <dgm:prSet presAssocID="{B8FDD469-FBFE-474F-A00C-882310C321FD}" presName="node" presStyleLbl="node1" presStyleIdx="6" presStyleCnt="7">
        <dgm:presLayoutVars>
          <dgm:bulletEnabled val="1"/>
        </dgm:presLayoutVars>
      </dgm:prSet>
      <dgm:spPr/>
    </dgm:pt>
  </dgm:ptLst>
  <dgm:cxnLst>
    <dgm:cxn modelId="{57B2F514-7E8E-44E5-B620-775C62FA410E}" type="presOf" srcId="{723FD970-26DB-4355-AF49-C4C8AD919D3D}" destId="{6B6EDC09-ED04-43E1-B5CE-992C3C2D745B}" srcOrd="0" destOrd="0" presId="urn:microsoft.com/office/officeart/2016/7/layout/RepeatingBendingProcessNew"/>
    <dgm:cxn modelId="{77F06D17-0441-4DCB-92B4-10DB47D73E7C}" srcId="{2E9034E1-9EBD-4D7A-90CD-D7BAC735F107}" destId="{95D570A1-B33B-498C-8E90-7C9C0F2B85B8}" srcOrd="5" destOrd="0" parTransId="{997A82F7-17E8-4CB6-83B0-F5EF50697218}" sibTransId="{99E7E41A-9940-4A3D-AFA6-6BD53D9CA611}"/>
    <dgm:cxn modelId="{4AC19735-3D5F-41B2-BF9A-EB9E1FE68012}" srcId="{2E9034E1-9EBD-4D7A-90CD-D7BAC735F107}" destId="{8002761C-50E6-4872-AE3C-499F9B3EBBBB}" srcOrd="0" destOrd="0" parTransId="{8552256F-233F-40AC-9F73-312450C2424F}" sibTransId="{AD9F903B-334C-4AD6-82C8-2C8CAD7C94CD}"/>
    <dgm:cxn modelId="{59F5E85E-043C-4FDC-AD88-0A9D5AD4A727}" type="presOf" srcId="{A458A0C2-7851-4F7A-8BA7-8B546F430F86}" destId="{919EDE7A-1154-4DC5-80BA-C0AD17E1C107}" srcOrd="1" destOrd="0" presId="urn:microsoft.com/office/officeart/2016/7/layout/RepeatingBendingProcessNew"/>
    <dgm:cxn modelId="{71DA7B67-BFD7-40BC-9EFA-8C625A3F9377}" type="presOf" srcId="{AD9F903B-334C-4AD6-82C8-2C8CAD7C94CD}" destId="{075C8CDF-4FDE-4C93-ADF1-E4E86A76BEE7}" srcOrd="0" destOrd="0" presId="urn:microsoft.com/office/officeart/2016/7/layout/RepeatingBendingProcessNew"/>
    <dgm:cxn modelId="{56E22779-501A-422B-9AE3-F07C687E7216}" type="presOf" srcId="{95D570A1-B33B-498C-8E90-7C9C0F2B85B8}" destId="{F0B6E59B-2B5A-4F2C-87A0-D5F3FA9F850D}" srcOrd="0" destOrd="0" presId="urn:microsoft.com/office/officeart/2016/7/layout/RepeatingBendingProcessNew"/>
    <dgm:cxn modelId="{201A9B59-C91B-4D4C-8A4F-490A9D4B36FC}" srcId="{2E9034E1-9EBD-4D7A-90CD-D7BAC735F107}" destId="{B8FDD469-FBFE-474F-A00C-882310C321FD}" srcOrd="6" destOrd="0" parTransId="{D197C8EC-A158-41E9-AC54-0442895A329A}" sibTransId="{ED4A531C-B3B9-4876-81B0-48E2F9F60B7A}"/>
    <dgm:cxn modelId="{186C8E8C-28F3-4B80-B976-8E7C96B72E64}" type="presOf" srcId="{AD9F903B-334C-4AD6-82C8-2C8CAD7C94CD}" destId="{4627DDF2-61FA-4EB4-BFAC-EA93D6EEE457}" srcOrd="1" destOrd="0" presId="urn:microsoft.com/office/officeart/2016/7/layout/RepeatingBendingProcessNew"/>
    <dgm:cxn modelId="{2244178E-519E-4A2D-9BEA-AF3861FD1E7F}" srcId="{2E9034E1-9EBD-4D7A-90CD-D7BAC735F107}" destId="{5E324353-DB77-4FF5-AA47-EEA55432313E}" srcOrd="4" destOrd="0" parTransId="{B8600EAE-EF60-4E83-9668-848217528E4B}" sibTransId="{723FD970-26DB-4355-AF49-C4C8AD919D3D}"/>
    <dgm:cxn modelId="{4C675D94-5508-4C25-A936-D7D899A48B64}" type="presOf" srcId="{2E9034E1-9EBD-4D7A-90CD-D7BAC735F107}" destId="{DB8D8811-65EC-4CD7-ABEE-00C9695AC5AA}" srcOrd="0" destOrd="0" presId="urn:microsoft.com/office/officeart/2016/7/layout/RepeatingBendingProcessNew"/>
    <dgm:cxn modelId="{A82EB1A5-8AE8-426D-BDD1-94181AF1FB50}" type="presOf" srcId="{8002761C-50E6-4872-AE3C-499F9B3EBBBB}" destId="{3AF0F125-2F3C-4C72-9E56-41E58FA69A0E}" srcOrd="0" destOrd="0" presId="urn:microsoft.com/office/officeart/2016/7/layout/RepeatingBendingProcessNew"/>
    <dgm:cxn modelId="{CC8803AB-7ACD-43C6-8C64-4815DC26A673}" srcId="{2E9034E1-9EBD-4D7A-90CD-D7BAC735F107}" destId="{D4935069-0D8A-42AB-BD2B-781A736663A3}" srcOrd="1" destOrd="0" parTransId="{B0C5A119-0FA9-4ACB-ADDC-1B373271127D}" sibTransId="{8CAB4FDA-8011-4AAB-8B03-CEEDB50F5A62}"/>
    <dgm:cxn modelId="{739BF1B2-BAE0-4629-82B0-D1F715E271B8}" type="presOf" srcId="{723FD970-26DB-4355-AF49-C4C8AD919D3D}" destId="{43D77346-7439-4F82-8355-BC614CB0D703}" srcOrd="1" destOrd="0" presId="urn:microsoft.com/office/officeart/2016/7/layout/RepeatingBendingProcessNew"/>
    <dgm:cxn modelId="{5BC776C1-5C7B-43B8-85B5-34F3237A120C}" type="presOf" srcId="{A458A0C2-7851-4F7A-8BA7-8B546F430F86}" destId="{77C89759-125D-4FE7-BE9A-9CFECEF489F7}" srcOrd="0" destOrd="0" presId="urn:microsoft.com/office/officeart/2016/7/layout/RepeatingBendingProcessNew"/>
    <dgm:cxn modelId="{429439D3-76FA-48FB-996C-3E3AE5B3923C}" type="presOf" srcId="{8CAB4FDA-8011-4AAB-8B03-CEEDB50F5A62}" destId="{A743AC7F-9683-4592-B561-5C562A743082}" srcOrd="1" destOrd="0" presId="urn:microsoft.com/office/officeart/2016/7/layout/RepeatingBendingProcessNew"/>
    <dgm:cxn modelId="{B985C1D5-EB05-40D8-AF29-E0785C211D2D}" type="presOf" srcId="{DE6D8846-6173-4138-953F-DAC89E6CD5D5}" destId="{694CEDFD-C075-4818-858F-8BC01B62971A}" srcOrd="0" destOrd="0" presId="urn:microsoft.com/office/officeart/2016/7/layout/RepeatingBendingProcessNew"/>
    <dgm:cxn modelId="{FD000ADE-6B61-4652-A2C4-9FE2F47E6525}" type="presOf" srcId="{8EA9AC1E-4057-4F02-8C84-23D213D9E904}" destId="{B57BFFBE-5054-48A1-8CF1-452363DBDC4D}" srcOrd="0" destOrd="0" presId="urn:microsoft.com/office/officeart/2016/7/layout/RepeatingBendingProcessNew"/>
    <dgm:cxn modelId="{CEDE40E2-6196-4D9F-AFF5-0EC166605E31}" type="presOf" srcId="{CFC7624C-1720-46CA-BB36-7CE1FE9A9DAF}" destId="{E49E9D67-1D48-4BCE-B305-526A82D9FDEA}" srcOrd="0" destOrd="0" presId="urn:microsoft.com/office/officeart/2016/7/layout/RepeatingBendingProcessNew"/>
    <dgm:cxn modelId="{E20D9BE5-C140-4518-85A1-A9555F808EAB}" type="presOf" srcId="{B8FDD469-FBFE-474F-A00C-882310C321FD}" destId="{D2C08AFD-BFA7-455E-B798-13E6FAA1D141}" srcOrd="0" destOrd="0" presId="urn:microsoft.com/office/officeart/2016/7/layout/RepeatingBendingProcessNew"/>
    <dgm:cxn modelId="{FA515AEB-0E11-41BD-9721-BBCAE49E9E85}" type="presOf" srcId="{99E7E41A-9940-4A3D-AFA6-6BD53D9CA611}" destId="{1CAC494A-61F6-41CD-860E-C6B289DA03C7}" srcOrd="1" destOrd="0" presId="urn:microsoft.com/office/officeart/2016/7/layout/RepeatingBendingProcessNew"/>
    <dgm:cxn modelId="{3883F5F1-5BFA-442E-AB66-68E256A4FF9C}" type="presOf" srcId="{99E7E41A-9940-4A3D-AFA6-6BD53D9CA611}" destId="{F6DF8A2B-7FA7-41BF-8A42-7879C8D3E330}" srcOrd="0" destOrd="0" presId="urn:microsoft.com/office/officeart/2016/7/layout/RepeatingBendingProcessNew"/>
    <dgm:cxn modelId="{E8E9C6F9-2893-4DFB-9B4A-8497D5127E69}" srcId="{2E9034E1-9EBD-4D7A-90CD-D7BAC735F107}" destId="{DE6D8846-6173-4138-953F-DAC89E6CD5D5}" srcOrd="2" destOrd="0" parTransId="{66FFE0C3-7E1A-4424-9DFF-9E5259FB5986}" sibTransId="{A458A0C2-7851-4F7A-8BA7-8B546F430F86}"/>
    <dgm:cxn modelId="{44759DFA-FD39-4B1D-AF35-1F69A756F30C}" type="presOf" srcId="{8EA9AC1E-4057-4F02-8C84-23D213D9E904}" destId="{94A851E5-B0AA-4F4A-9C1F-224F2641135E}" srcOrd="1" destOrd="0" presId="urn:microsoft.com/office/officeart/2016/7/layout/RepeatingBendingProcessNew"/>
    <dgm:cxn modelId="{CBA6F0FB-B3C4-431A-9E4D-FB0904C12CCC}" type="presOf" srcId="{5E324353-DB77-4FF5-AA47-EEA55432313E}" destId="{4765EAC2-BE0A-4332-8200-A9C4447B6F11}" srcOrd="0" destOrd="0" presId="urn:microsoft.com/office/officeart/2016/7/layout/RepeatingBendingProcessNew"/>
    <dgm:cxn modelId="{932C30FC-0B39-43EF-B275-5E505DABEE0D}" srcId="{2E9034E1-9EBD-4D7A-90CD-D7BAC735F107}" destId="{CFC7624C-1720-46CA-BB36-7CE1FE9A9DAF}" srcOrd="3" destOrd="0" parTransId="{68BE41D2-3CC9-4C0E-80C6-A8E414921E09}" sibTransId="{8EA9AC1E-4057-4F02-8C84-23D213D9E904}"/>
    <dgm:cxn modelId="{C867ABFE-4F59-4521-BD08-EE5E42A7501A}" type="presOf" srcId="{8CAB4FDA-8011-4AAB-8B03-CEEDB50F5A62}" destId="{7CA6E995-87A3-4ADC-80A5-FA53DA6232AB}" srcOrd="0" destOrd="0" presId="urn:microsoft.com/office/officeart/2016/7/layout/RepeatingBendingProcessNew"/>
    <dgm:cxn modelId="{923DCCFF-EB85-4446-B5B4-294C504389DB}" type="presOf" srcId="{D4935069-0D8A-42AB-BD2B-781A736663A3}" destId="{C7295535-E88E-4C47-A6DD-FDA58E5461E0}" srcOrd="0" destOrd="0" presId="urn:microsoft.com/office/officeart/2016/7/layout/RepeatingBendingProcessNew"/>
    <dgm:cxn modelId="{1DA022F9-B5D2-423B-93E4-D422D113321B}" type="presParOf" srcId="{DB8D8811-65EC-4CD7-ABEE-00C9695AC5AA}" destId="{3AF0F125-2F3C-4C72-9E56-41E58FA69A0E}" srcOrd="0" destOrd="0" presId="urn:microsoft.com/office/officeart/2016/7/layout/RepeatingBendingProcessNew"/>
    <dgm:cxn modelId="{03BDED82-A183-4927-9621-A9E1A448EC10}" type="presParOf" srcId="{DB8D8811-65EC-4CD7-ABEE-00C9695AC5AA}" destId="{075C8CDF-4FDE-4C93-ADF1-E4E86A76BEE7}" srcOrd="1" destOrd="0" presId="urn:microsoft.com/office/officeart/2016/7/layout/RepeatingBendingProcessNew"/>
    <dgm:cxn modelId="{A7BB9C59-8908-440E-8854-FAF2225E0CFB}" type="presParOf" srcId="{075C8CDF-4FDE-4C93-ADF1-E4E86A76BEE7}" destId="{4627DDF2-61FA-4EB4-BFAC-EA93D6EEE457}" srcOrd="0" destOrd="0" presId="urn:microsoft.com/office/officeart/2016/7/layout/RepeatingBendingProcessNew"/>
    <dgm:cxn modelId="{B71B1388-AE3D-44CB-9E83-5EABA9C979EF}" type="presParOf" srcId="{DB8D8811-65EC-4CD7-ABEE-00C9695AC5AA}" destId="{C7295535-E88E-4C47-A6DD-FDA58E5461E0}" srcOrd="2" destOrd="0" presId="urn:microsoft.com/office/officeart/2016/7/layout/RepeatingBendingProcessNew"/>
    <dgm:cxn modelId="{78C05A8F-2498-4761-8B0B-F7F8D7CA6D79}" type="presParOf" srcId="{DB8D8811-65EC-4CD7-ABEE-00C9695AC5AA}" destId="{7CA6E995-87A3-4ADC-80A5-FA53DA6232AB}" srcOrd="3" destOrd="0" presId="urn:microsoft.com/office/officeart/2016/7/layout/RepeatingBendingProcessNew"/>
    <dgm:cxn modelId="{AE8604F3-FE5E-47BF-9931-6E52BC077980}" type="presParOf" srcId="{7CA6E995-87A3-4ADC-80A5-FA53DA6232AB}" destId="{A743AC7F-9683-4592-B561-5C562A743082}" srcOrd="0" destOrd="0" presId="urn:microsoft.com/office/officeart/2016/7/layout/RepeatingBendingProcessNew"/>
    <dgm:cxn modelId="{412227E8-86AF-42CB-96A5-C5B7C433C1D6}" type="presParOf" srcId="{DB8D8811-65EC-4CD7-ABEE-00C9695AC5AA}" destId="{694CEDFD-C075-4818-858F-8BC01B62971A}" srcOrd="4" destOrd="0" presId="urn:microsoft.com/office/officeart/2016/7/layout/RepeatingBendingProcessNew"/>
    <dgm:cxn modelId="{C0227076-F9C7-416A-89B1-FE53C2E7383B}" type="presParOf" srcId="{DB8D8811-65EC-4CD7-ABEE-00C9695AC5AA}" destId="{77C89759-125D-4FE7-BE9A-9CFECEF489F7}" srcOrd="5" destOrd="0" presId="urn:microsoft.com/office/officeart/2016/7/layout/RepeatingBendingProcessNew"/>
    <dgm:cxn modelId="{EA41D00D-9714-48DE-B6D1-D9807476F032}" type="presParOf" srcId="{77C89759-125D-4FE7-BE9A-9CFECEF489F7}" destId="{919EDE7A-1154-4DC5-80BA-C0AD17E1C107}" srcOrd="0" destOrd="0" presId="urn:microsoft.com/office/officeart/2016/7/layout/RepeatingBendingProcessNew"/>
    <dgm:cxn modelId="{7113A75C-6BA6-42D8-900F-51D949EF2855}" type="presParOf" srcId="{DB8D8811-65EC-4CD7-ABEE-00C9695AC5AA}" destId="{E49E9D67-1D48-4BCE-B305-526A82D9FDEA}" srcOrd="6" destOrd="0" presId="urn:microsoft.com/office/officeart/2016/7/layout/RepeatingBendingProcessNew"/>
    <dgm:cxn modelId="{A0FB1224-FB8C-4756-B956-D148AC2378E6}" type="presParOf" srcId="{DB8D8811-65EC-4CD7-ABEE-00C9695AC5AA}" destId="{B57BFFBE-5054-48A1-8CF1-452363DBDC4D}" srcOrd="7" destOrd="0" presId="urn:microsoft.com/office/officeart/2016/7/layout/RepeatingBendingProcessNew"/>
    <dgm:cxn modelId="{3A755DE9-A323-4606-A2E9-B9B23EDFCE2F}" type="presParOf" srcId="{B57BFFBE-5054-48A1-8CF1-452363DBDC4D}" destId="{94A851E5-B0AA-4F4A-9C1F-224F2641135E}" srcOrd="0" destOrd="0" presId="urn:microsoft.com/office/officeart/2016/7/layout/RepeatingBendingProcessNew"/>
    <dgm:cxn modelId="{E2FB025B-6C1C-4482-BA78-CB1EF299BED2}" type="presParOf" srcId="{DB8D8811-65EC-4CD7-ABEE-00C9695AC5AA}" destId="{4765EAC2-BE0A-4332-8200-A9C4447B6F11}" srcOrd="8" destOrd="0" presId="urn:microsoft.com/office/officeart/2016/7/layout/RepeatingBendingProcessNew"/>
    <dgm:cxn modelId="{8DC0F4BC-7F7D-4A45-84B6-EDB0320AAF9D}" type="presParOf" srcId="{DB8D8811-65EC-4CD7-ABEE-00C9695AC5AA}" destId="{6B6EDC09-ED04-43E1-B5CE-992C3C2D745B}" srcOrd="9" destOrd="0" presId="urn:microsoft.com/office/officeart/2016/7/layout/RepeatingBendingProcessNew"/>
    <dgm:cxn modelId="{2FC34052-C1D3-48AA-B75B-615B2CCA4F2E}" type="presParOf" srcId="{6B6EDC09-ED04-43E1-B5CE-992C3C2D745B}" destId="{43D77346-7439-4F82-8355-BC614CB0D703}" srcOrd="0" destOrd="0" presId="urn:microsoft.com/office/officeart/2016/7/layout/RepeatingBendingProcessNew"/>
    <dgm:cxn modelId="{3C3F76B2-07B0-4152-9F86-7969CF636DBD}" type="presParOf" srcId="{DB8D8811-65EC-4CD7-ABEE-00C9695AC5AA}" destId="{F0B6E59B-2B5A-4F2C-87A0-D5F3FA9F850D}" srcOrd="10" destOrd="0" presId="urn:microsoft.com/office/officeart/2016/7/layout/RepeatingBendingProcessNew"/>
    <dgm:cxn modelId="{4AA993DE-07E7-49DD-88B5-B877CA348196}" type="presParOf" srcId="{DB8D8811-65EC-4CD7-ABEE-00C9695AC5AA}" destId="{F6DF8A2B-7FA7-41BF-8A42-7879C8D3E330}" srcOrd="11" destOrd="0" presId="urn:microsoft.com/office/officeart/2016/7/layout/RepeatingBendingProcessNew"/>
    <dgm:cxn modelId="{A1558DA4-DB06-4952-A3CC-D0A8EBFBFC9B}" type="presParOf" srcId="{F6DF8A2B-7FA7-41BF-8A42-7879C8D3E330}" destId="{1CAC494A-61F6-41CD-860E-C6B289DA03C7}" srcOrd="0" destOrd="0" presId="urn:microsoft.com/office/officeart/2016/7/layout/RepeatingBendingProcessNew"/>
    <dgm:cxn modelId="{7D6124DB-3637-4C5B-8DFE-E744EE94F312}" type="presParOf" srcId="{DB8D8811-65EC-4CD7-ABEE-00C9695AC5AA}" destId="{D2C08AFD-BFA7-455E-B798-13E6FAA1D141}"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C2CE9E-ECB9-44EB-BAC1-2BD609230154}" type="doc">
      <dgm:prSet loTypeId="urn:microsoft.com/office/officeart/2016/7/layout/VerticalSolidActionList" loCatId="List" qsTypeId="urn:microsoft.com/office/officeart/2005/8/quickstyle/simple4" qsCatId="simple" csTypeId="urn:microsoft.com/office/officeart/2005/8/colors/accent4_2" csCatId="accent4" phldr="1"/>
      <dgm:spPr/>
      <dgm:t>
        <a:bodyPr/>
        <a:lstStyle/>
        <a:p>
          <a:endParaRPr lang="en-US"/>
        </a:p>
      </dgm:t>
    </dgm:pt>
    <dgm:pt modelId="{52111E48-56C0-460A-93DA-CFE1D36960D9}">
      <dgm:prSet/>
      <dgm:spPr/>
      <dgm:t>
        <a:bodyPr/>
        <a:lstStyle/>
        <a:p>
          <a:r>
            <a:rPr lang="en-US"/>
            <a:t>Any and all questions (local)</a:t>
          </a:r>
        </a:p>
      </dgm:t>
    </dgm:pt>
    <dgm:pt modelId="{CD4A18C0-3478-43C1-A43D-1B1FB92D4732}" type="parTrans" cxnId="{703F898F-4220-4E84-9048-7BBDE606946C}">
      <dgm:prSet/>
      <dgm:spPr/>
      <dgm:t>
        <a:bodyPr/>
        <a:lstStyle/>
        <a:p>
          <a:endParaRPr lang="en-US"/>
        </a:p>
      </dgm:t>
    </dgm:pt>
    <dgm:pt modelId="{0F34A051-9447-44CD-B750-E2E124ABFB68}" type="sibTrans" cxnId="{703F898F-4220-4E84-9048-7BBDE606946C}">
      <dgm:prSet/>
      <dgm:spPr/>
      <dgm:t>
        <a:bodyPr/>
        <a:lstStyle/>
        <a:p>
          <a:endParaRPr lang="en-US"/>
        </a:p>
      </dgm:t>
    </dgm:pt>
    <dgm:pt modelId="{B3CE7C33-6215-4C28-9E48-0376F466DC3B}">
      <dgm:prSet custT="1"/>
      <dgm:spPr/>
      <dgm:t>
        <a:bodyPr/>
        <a:lstStyle/>
        <a:p>
          <a:r>
            <a:rPr lang="en-US" sz="2800" b="1" dirty="0">
              <a:solidFill>
                <a:schemeClr val="bg2"/>
              </a:solidFill>
              <a:hlinkClick xmlns:r="http://schemas.openxmlformats.org/officeDocument/2006/relationships" r:id="rId1">
                <a:extLst>
                  <a:ext uri="{A12FA001-AC4F-418D-AE19-62706E023703}">
                    <ahyp:hlinkClr xmlns:ahyp="http://schemas.microsoft.com/office/drawing/2018/hyperlinkcolor" val="tx"/>
                  </a:ext>
                </a:extLst>
              </a:hlinkClick>
            </a:rPr>
            <a:t>cocnofo@tchelpspot.org</a:t>
          </a:r>
          <a:r>
            <a:rPr lang="en-US" sz="2800" b="1" dirty="0">
              <a:solidFill>
                <a:schemeClr val="bg2"/>
              </a:solidFill>
            </a:rPr>
            <a:t>  </a:t>
          </a:r>
        </a:p>
      </dgm:t>
    </dgm:pt>
    <dgm:pt modelId="{203B9CF5-72A3-4519-A705-16E985B6C1A1}" type="parTrans" cxnId="{A1A6BBAA-8EDA-458E-B286-7C475769A44A}">
      <dgm:prSet/>
      <dgm:spPr/>
      <dgm:t>
        <a:bodyPr/>
        <a:lstStyle/>
        <a:p>
          <a:endParaRPr lang="en-US"/>
        </a:p>
      </dgm:t>
    </dgm:pt>
    <dgm:pt modelId="{95CC723F-BAAC-4EF5-8C61-F256943DA2BC}" type="sibTrans" cxnId="{A1A6BBAA-8EDA-458E-B286-7C475769A44A}">
      <dgm:prSet/>
      <dgm:spPr/>
      <dgm:t>
        <a:bodyPr/>
        <a:lstStyle/>
        <a:p>
          <a:endParaRPr lang="en-US"/>
        </a:p>
      </dgm:t>
    </dgm:pt>
    <dgm:pt modelId="{33022419-56A8-4E78-8E60-465024752688}">
      <dgm:prSet/>
      <dgm:spPr/>
      <dgm:t>
        <a:bodyPr/>
        <a:lstStyle/>
        <a:p>
          <a:r>
            <a:rPr lang="en-US" dirty="0"/>
            <a:t>Assistance with e-snaps and CoC funding rules (local) </a:t>
          </a:r>
        </a:p>
      </dgm:t>
    </dgm:pt>
    <dgm:pt modelId="{D3FCAD0F-44C4-4073-A0A3-856659B2B3CE}" type="parTrans" cxnId="{4172D7CC-A02F-4CE5-B4D4-D8BCE514EF40}">
      <dgm:prSet/>
      <dgm:spPr/>
      <dgm:t>
        <a:bodyPr/>
        <a:lstStyle/>
        <a:p>
          <a:endParaRPr lang="en-US"/>
        </a:p>
      </dgm:t>
    </dgm:pt>
    <dgm:pt modelId="{C6CFDB93-EC9F-4FA7-9CFB-5D5CB1C20FEF}" type="sibTrans" cxnId="{4172D7CC-A02F-4CE5-B4D4-D8BCE514EF40}">
      <dgm:prSet/>
      <dgm:spPr/>
      <dgm:t>
        <a:bodyPr/>
        <a:lstStyle/>
        <a:p>
          <a:endParaRPr lang="en-US"/>
        </a:p>
      </dgm:t>
    </dgm:pt>
    <dgm:pt modelId="{E230C003-1B63-4A83-A84C-909DF803E83B}">
      <dgm:prSet custT="1"/>
      <dgm:spPr/>
      <dgm:t>
        <a:bodyPr/>
        <a:lstStyle/>
        <a:p>
          <a:r>
            <a:rPr lang="en-US" sz="2800" b="1" dirty="0">
              <a:solidFill>
                <a:schemeClr val="bg2"/>
              </a:solidFill>
              <a:hlinkClick xmlns:r="http://schemas.openxmlformats.org/officeDocument/2006/relationships" r:id="rId2">
                <a:extLst>
                  <a:ext uri="{A12FA001-AC4F-418D-AE19-62706E023703}">
                    <ahyp:hlinkClr xmlns:ahyp="http://schemas.microsoft.com/office/drawing/2018/hyperlinkcolor" val="tx"/>
                  </a:ext>
                </a:extLst>
              </a:hlinkClick>
            </a:rPr>
            <a:t>pourciau.susan@gmail.com</a:t>
          </a:r>
          <a:endParaRPr lang="en-US" sz="2800" b="1" dirty="0">
            <a:solidFill>
              <a:schemeClr val="bg2"/>
            </a:solidFill>
          </a:endParaRPr>
        </a:p>
      </dgm:t>
    </dgm:pt>
    <dgm:pt modelId="{CF088028-76D1-4359-A3BA-DA91C4471ED0}" type="parTrans" cxnId="{93E67754-F6CE-4A27-A4D6-54415B330BE8}">
      <dgm:prSet/>
      <dgm:spPr/>
      <dgm:t>
        <a:bodyPr/>
        <a:lstStyle/>
        <a:p>
          <a:endParaRPr lang="en-US"/>
        </a:p>
      </dgm:t>
    </dgm:pt>
    <dgm:pt modelId="{57CC4944-E216-4F24-8D1D-B9233A0AB98D}" type="sibTrans" cxnId="{93E67754-F6CE-4A27-A4D6-54415B330BE8}">
      <dgm:prSet/>
      <dgm:spPr/>
      <dgm:t>
        <a:bodyPr/>
        <a:lstStyle/>
        <a:p>
          <a:endParaRPr lang="en-US"/>
        </a:p>
      </dgm:t>
    </dgm:pt>
    <dgm:pt modelId="{42FA90C3-CDCA-4180-9D0E-C0FECFCB6340}">
      <dgm:prSet/>
      <dgm:spPr/>
      <dgm:t>
        <a:bodyPr/>
        <a:lstStyle/>
        <a:p>
          <a:r>
            <a:rPr lang="en-US" dirty="0"/>
            <a:t>Assistance with HUD CoC Program NOFO (HUD)</a:t>
          </a:r>
        </a:p>
      </dgm:t>
    </dgm:pt>
    <dgm:pt modelId="{46E6B5B7-08F2-48E1-9B23-755D7392AF54}" type="parTrans" cxnId="{F258BF55-4997-4721-8EC2-EDB6963620D3}">
      <dgm:prSet/>
      <dgm:spPr/>
      <dgm:t>
        <a:bodyPr/>
        <a:lstStyle/>
        <a:p>
          <a:endParaRPr lang="en-US"/>
        </a:p>
      </dgm:t>
    </dgm:pt>
    <dgm:pt modelId="{E37B252B-7670-4114-8563-CB993CF3BE77}" type="sibTrans" cxnId="{F258BF55-4997-4721-8EC2-EDB6963620D3}">
      <dgm:prSet/>
      <dgm:spPr/>
      <dgm:t>
        <a:bodyPr/>
        <a:lstStyle/>
        <a:p>
          <a:endParaRPr lang="en-US"/>
        </a:p>
      </dgm:t>
    </dgm:pt>
    <dgm:pt modelId="{7B0C3227-E985-41FD-AB05-5991F91D596B}">
      <dgm:prSet custT="1"/>
      <dgm:spPr/>
      <dgm:t>
        <a:bodyPr/>
        <a:lstStyle/>
        <a:p>
          <a:r>
            <a:rPr lang="en-US" sz="2800" b="1" dirty="0">
              <a:solidFill>
                <a:schemeClr val="bg2"/>
              </a:solidFill>
              <a:hlinkClick xmlns:r="http://schemas.openxmlformats.org/officeDocument/2006/relationships" r:id="rId3">
                <a:extLst>
                  <a:ext uri="{A12FA001-AC4F-418D-AE19-62706E023703}">
                    <ahyp:hlinkClr xmlns:ahyp="http://schemas.microsoft.com/office/drawing/2018/hyperlinkcolor" val="tx"/>
                  </a:ext>
                </a:extLst>
              </a:hlinkClick>
            </a:rPr>
            <a:t>CoCNOFO@hud.gov</a:t>
          </a:r>
          <a:r>
            <a:rPr lang="en-US" sz="2800" b="1" dirty="0">
              <a:solidFill>
                <a:schemeClr val="bg2"/>
              </a:solidFill>
            </a:rPr>
            <a:t> </a:t>
          </a:r>
        </a:p>
      </dgm:t>
    </dgm:pt>
    <dgm:pt modelId="{94F7C9C6-B70C-492F-A1BA-7BD5C70AC795}" type="parTrans" cxnId="{79A85639-4600-450C-8E37-1659136C3650}">
      <dgm:prSet/>
      <dgm:spPr/>
      <dgm:t>
        <a:bodyPr/>
        <a:lstStyle/>
        <a:p>
          <a:endParaRPr lang="en-US"/>
        </a:p>
      </dgm:t>
    </dgm:pt>
    <dgm:pt modelId="{9FC0BC11-466A-4BFA-A3DA-E4DD8EE30B47}" type="sibTrans" cxnId="{79A85639-4600-450C-8E37-1659136C3650}">
      <dgm:prSet/>
      <dgm:spPr/>
      <dgm:t>
        <a:bodyPr/>
        <a:lstStyle/>
        <a:p>
          <a:endParaRPr lang="en-US"/>
        </a:p>
      </dgm:t>
    </dgm:pt>
    <dgm:pt modelId="{1EF807AC-EC71-45F8-AC40-F023E7049EEC}">
      <dgm:prSet/>
      <dgm:spPr/>
      <dgm:t>
        <a:bodyPr/>
        <a:lstStyle/>
        <a:p>
          <a:r>
            <a:rPr lang="en-US" dirty="0"/>
            <a:t>Assistance with e-snaps (HUD) </a:t>
          </a:r>
        </a:p>
      </dgm:t>
    </dgm:pt>
    <dgm:pt modelId="{652FD9DC-35C8-41BD-B110-FD723D06C57E}" type="parTrans" cxnId="{91FF556E-BD9F-46A6-992A-CDB6667B2631}">
      <dgm:prSet/>
      <dgm:spPr/>
      <dgm:t>
        <a:bodyPr/>
        <a:lstStyle/>
        <a:p>
          <a:endParaRPr lang="en-US"/>
        </a:p>
      </dgm:t>
    </dgm:pt>
    <dgm:pt modelId="{BE7C90EE-E4AF-4918-901B-4C818CD057A7}" type="sibTrans" cxnId="{91FF556E-BD9F-46A6-992A-CDB6667B2631}">
      <dgm:prSet/>
      <dgm:spPr/>
      <dgm:t>
        <a:bodyPr/>
        <a:lstStyle/>
        <a:p>
          <a:endParaRPr lang="en-US"/>
        </a:p>
      </dgm:t>
    </dgm:pt>
    <dgm:pt modelId="{5C3EF6CF-A0D0-4579-BAB3-56F0D775B483}">
      <dgm:prSet custT="1"/>
      <dgm:spPr/>
      <dgm:t>
        <a:bodyPr/>
        <a:lstStyle/>
        <a:p>
          <a:r>
            <a:rPr lang="en-US" sz="2800" b="1" dirty="0">
              <a:solidFill>
                <a:schemeClr val="bg2"/>
              </a:solidFill>
              <a:hlinkClick xmlns:r="http://schemas.openxmlformats.org/officeDocument/2006/relationships" r:id="rId4">
                <a:extLst>
                  <a:ext uri="{A12FA001-AC4F-418D-AE19-62706E023703}">
                    <ahyp:hlinkClr xmlns:ahyp="http://schemas.microsoft.com/office/drawing/2018/hyperlinkcolor" val="tx"/>
                  </a:ext>
                </a:extLst>
              </a:hlinkClick>
            </a:rPr>
            <a:t>E-snaps@hud.gov</a:t>
          </a:r>
          <a:endParaRPr lang="en-US" sz="2800" b="1" dirty="0">
            <a:solidFill>
              <a:schemeClr val="bg2"/>
            </a:solidFill>
          </a:endParaRPr>
        </a:p>
      </dgm:t>
    </dgm:pt>
    <dgm:pt modelId="{056A288B-079A-48D3-801E-B983B561F2B5}" type="parTrans" cxnId="{1262140C-821D-4EE6-B5E8-DB599E2CE26B}">
      <dgm:prSet/>
      <dgm:spPr/>
      <dgm:t>
        <a:bodyPr/>
        <a:lstStyle/>
        <a:p>
          <a:endParaRPr lang="en-US"/>
        </a:p>
      </dgm:t>
    </dgm:pt>
    <dgm:pt modelId="{433A04AF-DAEF-47D1-9264-2C308225B707}" type="sibTrans" cxnId="{1262140C-821D-4EE6-B5E8-DB599E2CE26B}">
      <dgm:prSet/>
      <dgm:spPr/>
      <dgm:t>
        <a:bodyPr/>
        <a:lstStyle/>
        <a:p>
          <a:endParaRPr lang="en-US"/>
        </a:p>
      </dgm:t>
    </dgm:pt>
    <dgm:pt modelId="{04244B0A-4A00-4318-945B-3AA5B603FA70}" type="pres">
      <dgm:prSet presAssocID="{D9C2CE9E-ECB9-44EB-BAC1-2BD609230154}" presName="Name0" presStyleCnt="0">
        <dgm:presLayoutVars>
          <dgm:dir/>
          <dgm:animLvl val="lvl"/>
          <dgm:resizeHandles val="exact"/>
        </dgm:presLayoutVars>
      </dgm:prSet>
      <dgm:spPr/>
    </dgm:pt>
    <dgm:pt modelId="{D03D933B-099F-41D9-A20A-1F0550152F0D}" type="pres">
      <dgm:prSet presAssocID="{52111E48-56C0-460A-93DA-CFE1D36960D9}" presName="linNode" presStyleCnt="0"/>
      <dgm:spPr/>
    </dgm:pt>
    <dgm:pt modelId="{EF7CB151-273A-4F67-AB6E-A1FB047FB4A7}" type="pres">
      <dgm:prSet presAssocID="{52111E48-56C0-460A-93DA-CFE1D36960D9}" presName="parentText" presStyleLbl="alignNode1" presStyleIdx="0" presStyleCnt="4">
        <dgm:presLayoutVars>
          <dgm:chMax val="1"/>
          <dgm:bulletEnabled/>
        </dgm:presLayoutVars>
      </dgm:prSet>
      <dgm:spPr/>
    </dgm:pt>
    <dgm:pt modelId="{38AF8B29-4719-4FE2-BEF7-A4363E591551}" type="pres">
      <dgm:prSet presAssocID="{52111E48-56C0-460A-93DA-CFE1D36960D9}" presName="descendantText" presStyleLbl="alignAccFollowNode1" presStyleIdx="0" presStyleCnt="4">
        <dgm:presLayoutVars>
          <dgm:bulletEnabled/>
        </dgm:presLayoutVars>
      </dgm:prSet>
      <dgm:spPr/>
    </dgm:pt>
    <dgm:pt modelId="{DB6A3048-594E-49BB-830D-7DE72DB71CDC}" type="pres">
      <dgm:prSet presAssocID="{0F34A051-9447-44CD-B750-E2E124ABFB68}" presName="sp" presStyleCnt="0"/>
      <dgm:spPr/>
    </dgm:pt>
    <dgm:pt modelId="{0882C804-7449-4653-8648-6B2B76FF9640}" type="pres">
      <dgm:prSet presAssocID="{33022419-56A8-4E78-8E60-465024752688}" presName="linNode" presStyleCnt="0"/>
      <dgm:spPr/>
    </dgm:pt>
    <dgm:pt modelId="{53293D25-4AFB-4E10-9CC9-62D4192FC1E9}" type="pres">
      <dgm:prSet presAssocID="{33022419-56A8-4E78-8E60-465024752688}" presName="parentText" presStyleLbl="alignNode1" presStyleIdx="1" presStyleCnt="4">
        <dgm:presLayoutVars>
          <dgm:chMax val="1"/>
          <dgm:bulletEnabled/>
        </dgm:presLayoutVars>
      </dgm:prSet>
      <dgm:spPr/>
    </dgm:pt>
    <dgm:pt modelId="{832C134A-0073-4E09-82D2-73809BA2508A}" type="pres">
      <dgm:prSet presAssocID="{33022419-56A8-4E78-8E60-465024752688}" presName="descendantText" presStyleLbl="alignAccFollowNode1" presStyleIdx="1" presStyleCnt="4">
        <dgm:presLayoutVars>
          <dgm:bulletEnabled/>
        </dgm:presLayoutVars>
      </dgm:prSet>
      <dgm:spPr/>
    </dgm:pt>
    <dgm:pt modelId="{69FD4B27-CBBA-4BA9-8281-1F86D8C22973}" type="pres">
      <dgm:prSet presAssocID="{C6CFDB93-EC9F-4FA7-9CFB-5D5CB1C20FEF}" presName="sp" presStyleCnt="0"/>
      <dgm:spPr/>
    </dgm:pt>
    <dgm:pt modelId="{C476C7AC-1890-442A-839F-A1FEA03B5969}" type="pres">
      <dgm:prSet presAssocID="{42FA90C3-CDCA-4180-9D0E-C0FECFCB6340}" presName="linNode" presStyleCnt="0"/>
      <dgm:spPr/>
    </dgm:pt>
    <dgm:pt modelId="{3FB6DBA5-37CA-4762-B75B-6C89C03C661C}" type="pres">
      <dgm:prSet presAssocID="{42FA90C3-CDCA-4180-9D0E-C0FECFCB6340}" presName="parentText" presStyleLbl="alignNode1" presStyleIdx="2" presStyleCnt="4">
        <dgm:presLayoutVars>
          <dgm:chMax val="1"/>
          <dgm:bulletEnabled/>
        </dgm:presLayoutVars>
      </dgm:prSet>
      <dgm:spPr/>
    </dgm:pt>
    <dgm:pt modelId="{479AB786-1A62-4A69-B1D0-ED6CDF29D7D2}" type="pres">
      <dgm:prSet presAssocID="{42FA90C3-CDCA-4180-9D0E-C0FECFCB6340}" presName="descendantText" presStyleLbl="alignAccFollowNode1" presStyleIdx="2" presStyleCnt="4">
        <dgm:presLayoutVars>
          <dgm:bulletEnabled/>
        </dgm:presLayoutVars>
      </dgm:prSet>
      <dgm:spPr/>
    </dgm:pt>
    <dgm:pt modelId="{538F9163-2780-4425-9C63-4065C20C13D6}" type="pres">
      <dgm:prSet presAssocID="{E37B252B-7670-4114-8563-CB993CF3BE77}" presName="sp" presStyleCnt="0"/>
      <dgm:spPr/>
    </dgm:pt>
    <dgm:pt modelId="{992EE647-5CB2-488F-8FBE-22826E203A94}" type="pres">
      <dgm:prSet presAssocID="{1EF807AC-EC71-45F8-AC40-F023E7049EEC}" presName="linNode" presStyleCnt="0"/>
      <dgm:spPr/>
    </dgm:pt>
    <dgm:pt modelId="{B208B661-A797-42E5-B620-B2B0DAF38C92}" type="pres">
      <dgm:prSet presAssocID="{1EF807AC-EC71-45F8-AC40-F023E7049EEC}" presName="parentText" presStyleLbl="alignNode1" presStyleIdx="3" presStyleCnt="4">
        <dgm:presLayoutVars>
          <dgm:chMax val="1"/>
          <dgm:bulletEnabled/>
        </dgm:presLayoutVars>
      </dgm:prSet>
      <dgm:spPr/>
    </dgm:pt>
    <dgm:pt modelId="{883F7C7E-D459-410C-BC12-7F348A92DD12}" type="pres">
      <dgm:prSet presAssocID="{1EF807AC-EC71-45F8-AC40-F023E7049EEC}" presName="descendantText" presStyleLbl="alignAccFollowNode1" presStyleIdx="3" presStyleCnt="4">
        <dgm:presLayoutVars>
          <dgm:bulletEnabled/>
        </dgm:presLayoutVars>
      </dgm:prSet>
      <dgm:spPr/>
    </dgm:pt>
  </dgm:ptLst>
  <dgm:cxnLst>
    <dgm:cxn modelId="{BF684700-D564-4927-BA17-F26BE07DCAE2}" type="presOf" srcId="{D9C2CE9E-ECB9-44EB-BAC1-2BD609230154}" destId="{04244B0A-4A00-4318-945B-3AA5B603FA70}" srcOrd="0" destOrd="0" presId="urn:microsoft.com/office/officeart/2016/7/layout/VerticalSolidActionList"/>
    <dgm:cxn modelId="{1262140C-821D-4EE6-B5E8-DB599E2CE26B}" srcId="{1EF807AC-EC71-45F8-AC40-F023E7049EEC}" destId="{5C3EF6CF-A0D0-4579-BAB3-56F0D775B483}" srcOrd="0" destOrd="0" parTransId="{056A288B-079A-48D3-801E-B983B561F2B5}" sibTransId="{433A04AF-DAEF-47D1-9264-2C308225B707}"/>
    <dgm:cxn modelId="{32A93D11-5B97-4D32-8C91-9665A5BD3BEC}" type="presOf" srcId="{7B0C3227-E985-41FD-AB05-5991F91D596B}" destId="{479AB786-1A62-4A69-B1D0-ED6CDF29D7D2}" srcOrd="0" destOrd="0" presId="urn:microsoft.com/office/officeart/2016/7/layout/VerticalSolidActionList"/>
    <dgm:cxn modelId="{B1C1AA1C-CA81-431C-BBF2-6E2ABA6B7BAA}" type="presOf" srcId="{5C3EF6CF-A0D0-4579-BAB3-56F0D775B483}" destId="{883F7C7E-D459-410C-BC12-7F348A92DD12}" srcOrd="0" destOrd="0" presId="urn:microsoft.com/office/officeart/2016/7/layout/VerticalSolidActionList"/>
    <dgm:cxn modelId="{C0D41E33-BE16-45D2-9634-979461E801F9}" type="presOf" srcId="{52111E48-56C0-460A-93DA-CFE1D36960D9}" destId="{EF7CB151-273A-4F67-AB6E-A1FB047FB4A7}" srcOrd="0" destOrd="0" presId="urn:microsoft.com/office/officeart/2016/7/layout/VerticalSolidActionList"/>
    <dgm:cxn modelId="{79A85639-4600-450C-8E37-1659136C3650}" srcId="{42FA90C3-CDCA-4180-9D0E-C0FECFCB6340}" destId="{7B0C3227-E985-41FD-AB05-5991F91D596B}" srcOrd="0" destOrd="0" parTransId="{94F7C9C6-B70C-492F-A1BA-7BD5C70AC795}" sibTransId="{9FC0BC11-466A-4BFA-A3DA-E4DD8EE30B47}"/>
    <dgm:cxn modelId="{91FF556E-BD9F-46A6-992A-CDB6667B2631}" srcId="{D9C2CE9E-ECB9-44EB-BAC1-2BD609230154}" destId="{1EF807AC-EC71-45F8-AC40-F023E7049EEC}" srcOrd="3" destOrd="0" parTransId="{652FD9DC-35C8-41BD-B110-FD723D06C57E}" sibTransId="{BE7C90EE-E4AF-4918-901B-4C818CD057A7}"/>
    <dgm:cxn modelId="{93E67754-F6CE-4A27-A4D6-54415B330BE8}" srcId="{33022419-56A8-4E78-8E60-465024752688}" destId="{E230C003-1B63-4A83-A84C-909DF803E83B}" srcOrd="0" destOrd="0" parTransId="{CF088028-76D1-4359-A3BA-DA91C4471ED0}" sibTransId="{57CC4944-E216-4F24-8D1D-B9233A0AB98D}"/>
    <dgm:cxn modelId="{F258BF55-4997-4721-8EC2-EDB6963620D3}" srcId="{D9C2CE9E-ECB9-44EB-BAC1-2BD609230154}" destId="{42FA90C3-CDCA-4180-9D0E-C0FECFCB6340}" srcOrd="2" destOrd="0" parTransId="{46E6B5B7-08F2-48E1-9B23-755D7392AF54}" sibTransId="{E37B252B-7670-4114-8563-CB993CF3BE77}"/>
    <dgm:cxn modelId="{703F898F-4220-4E84-9048-7BBDE606946C}" srcId="{D9C2CE9E-ECB9-44EB-BAC1-2BD609230154}" destId="{52111E48-56C0-460A-93DA-CFE1D36960D9}" srcOrd="0" destOrd="0" parTransId="{CD4A18C0-3478-43C1-A43D-1B1FB92D4732}" sibTransId="{0F34A051-9447-44CD-B750-E2E124ABFB68}"/>
    <dgm:cxn modelId="{0AD0659C-7F3D-48F0-A30B-44167825ABE7}" type="presOf" srcId="{1EF807AC-EC71-45F8-AC40-F023E7049EEC}" destId="{B208B661-A797-42E5-B620-B2B0DAF38C92}" srcOrd="0" destOrd="0" presId="urn:microsoft.com/office/officeart/2016/7/layout/VerticalSolidActionList"/>
    <dgm:cxn modelId="{B8B62FA0-B18E-44C7-932A-430AF33B3151}" type="presOf" srcId="{E230C003-1B63-4A83-A84C-909DF803E83B}" destId="{832C134A-0073-4E09-82D2-73809BA2508A}" srcOrd="0" destOrd="0" presId="urn:microsoft.com/office/officeart/2016/7/layout/VerticalSolidActionList"/>
    <dgm:cxn modelId="{A4FE38AA-F94E-4C5D-BB3F-931FAA91F822}" type="presOf" srcId="{42FA90C3-CDCA-4180-9D0E-C0FECFCB6340}" destId="{3FB6DBA5-37CA-4762-B75B-6C89C03C661C}" srcOrd="0" destOrd="0" presId="urn:microsoft.com/office/officeart/2016/7/layout/VerticalSolidActionList"/>
    <dgm:cxn modelId="{A1A6BBAA-8EDA-458E-B286-7C475769A44A}" srcId="{52111E48-56C0-460A-93DA-CFE1D36960D9}" destId="{B3CE7C33-6215-4C28-9E48-0376F466DC3B}" srcOrd="0" destOrd="0" parTransId="{203B9CF5-72A3-4519-A705-16E985B6C1A1}" sibTransId="{95CC723F-BAAC-4EF5-8C61-F256943DA2BC}"/>
    <dgm:cxn modelId="{DC047DC5-A1C7-44C2-B0ED-7E53DFF29867}" type="presOf" srcId="{B3CE7C33-6215-4C28-9E48-0376F466DC3B}" destId="{38AF8B29-4719-4FE2-BEF7-A4363E591551}" srcOrd="0" destOrd="0" presId="urn:microsoft.com/office/officeart/2016/7/layout/VerticalSolidActionList"/>
    <dgm:cxn modelId="{4172D7CC-A02F-4CE5-B4D4-D8BCE514EF40}" srcId="{D9C2CE9E-ECB9-44EB-BAC1-2BD609230154}" destId="{33022419-56A8-4E78-8E60-465024752688}" srcOrd="1" destOrd="0" parTransId="{D3FCAD0F-44C4-4073-A0A3-856659B2B3CE}" sibTransId="{C6CFDB93-EC9F-4FA7-9CFB-5D5CB1C20FEF}"/>
    <dgm:cxn modelId="{9230F2F4-5958-446E-B9CC-E21BDF0E308E}" type="presOf" srcId="{33022419-56A8-4E78-8E60-465024752688}" destId="{53293D25-4AFB-4E10-9CC9-62D4192FC1E9}" srcOrd="0" destOrd="0" presId="urn:microsoft.com/office/officeart/2016/7/layout/VerticalSolidActionList"/>
    <dgm:cxn modelId="{4FA3CC5D-DBBD-4D86-94B4-5722FB70E65B}" type="presParOf" srcId="{04244B0A-4A00-4318-945B-3AA5B603FA70}" destId="{D03D933B-099F-41D9-A20A-1F0550152F0D}" srcOrd="0" destOrd="0" presId="urn:microsoft.com/office/officeart/2016/7/layout/VerticalSolidActionList"/>
    <dgm:cxn modelId="{2FA99EBF-079B-48EE-9DC3-612227B07664}" type="presParOf" srcId="{D03D933B-099F-41D9-A20A-1F0550152F0D}" destId="{EF7CB151-273A-4F67-AB6E-A1FB047FB4A7}" srcOrd="0" destOrd="0" presId="urn:microsoft.com/office/officeart/2016/7/layout/VerticalSolidActionList"/>
    <dgm:cxn modelId="{F8EE72D4-D5FC-40D8-AFC5-09F80ECCEFC6}" type="presParOf" srcId="{D03D933B-099F-41D9-A20A-1F0550152F0D}" destId="{38AF8B29-4719-4FE2-BEF7-A4363E591551}" srcOrd="1" destOrd="0" presId="urn:microsoft.com/office/officeart/2016/7/layout/VerticalSolidActionList"/>
    <dgm:cxn modelId="{95F63D94-5ADE-4215-8DA5-D4B474EF06DE}" type="presParOf" srcId="{04244B0A-4A00-4318-945B-3AA5B603FA70}" destId="{DB6A3048-594E-49BB-830D-7DE72DB71CDC}" srcOrd="1" destOrd="0" presId="urn:microsoft.com/office/officeart/2016/7/layout/VerticalSolidActionList"/>
    <dgm:cxn modelId="{1CC0A835-0626-4667-85E0-748478921010}" type="presParOf" srcId="{04244B0A-4A00-4318-945B-3AA5B603FA70}" destId="{0882C804-7449-4653-8648-6B2B76FF9640}" srcOrd="2" destOrd="0" presId="urn:microsoft.com/office/officeart/2016/7/layout/VerticalSolidActionList"/>
    <dgm:cxn modelId="{923F933A-176A-49CE-8A94-D0AE4FB9E4AD}" type="presParOf" srcId="{0882C804-7449-4653-8648-6B2B76FF9640}" destId="{53293D25-4AFB-4E10-9CC9-62D4192FC1E9}" srcOrd="0" destOrd="0" presId="urn:microsoft.com/office/officeart/2016/7/layout/VerticalSolidActionList"/>
    <dgm:cxn modelId="{82FBA396-7760-4716-A66F-CE3BFCCC2D62}" type="presParOf" srcId="{0882C804-7449-4653-8648-6B2B76FF9640}" destId="{832C134A-0073-4E09-82D2-73809BA2508A}" srcOrd="1" destOrd="0" presId="urn:microsoft.com/office/officeart/2016/7/layout/VerticalSolidActionList"/>
    <dgm:cxn modelId="{410ACCB8-ED03-411F-BC8B-716D1BF2D00D}" type="presParOf" srcId="{04244B0A-4A00-4318-945B-3AA5B603FA70}" destId="{69FD4B27-CBBA-4BA9-8281-1F86D8C22973}" srcOrd="3" destOrd="0" presId="urn:microsoft.com/office/officeart/2016/7/layout/VerticalSolidActionList"/>
    <dgm:cxn modelId="{ACC95466-DC97-4609-8AA8-CCE9442D8D2F}" type="presParOf" srcId="{04244B0A-4A00-4318-945B-3AA5B603FA70}" destId="{C476C7AC-1890-442A-839F-A1FEA03B5969}" srcOrd="4" destOrd="0" presId="urn:microsoft.com/office/officeart/2016/7/layout/VerticalSolidActionList"/>
    <dgm:cxn modelId="{D1E0B990-4509-4D03-BBAD-36333B93A9D8}" type="presParOf" srcId="{C476C7AC-1890-442A-839F-A1FEA03B5969}" destId="{3FB6DBA5-37CA-4762-B75B-6C89C03C661C}" srcOrd="0" destOrd="0" presId="urn:microsoft.com/office/officeart/2016/7/layout/VerticalSolidActionList"/>
    <dgm:cxn modelId="{7E540AEE-06E9-43CC-AC66-BC14992DC059}" type="presParOf" srcId="{C476C7AC-1890-442A-839F-A1FEA03B5969}" destId="{479AB786-1A62-4A69-B1D0-ED6CDF29D7D2}" srcOrd="1" destOrd="0" presId="urn:microsoft.com/office/officeart/2016/7/layout/VerticalSolidActionList"/>
    <dgm:cxn modelId="{7D9A61A2-6AA7-4874-AE97-F299E43CE950}" type="presParOf" srcId="{04244B0A-4A00-4318-945B-3AA5B603FA70}" destId="{538F9163-2780-4425-9C63-4065C20C13D6}" srcOrd="5" destOrd="0" presId="urn:microsoft.com/office/officeart/2016/7/layout/VerticalSolidActionList"/>
    <dgm:cxn modelId="{6AB85760-0B5E-44DF-97CF-CB232386E3D7}" type="presParOf" srcId="{04244B0A-4A00-4318-945B-3AA5B603FA70}" destId="{992EE647-5CB2-488F-8FBE-22826E203A94}" srcOrd="6" destOrd="0" presId="urn:microsoft.com/office/officeart/2016/7/layout/VerticalSolidActionList"/>
    <dgm:cxn modelId="{0DC1A545-CF88-477C-94F2-3C28258139FD}" type="presParOf" srcId="{992EE647-5CB2-488F-8FBE-22826E203A94}" destId="{B208B661-A797-42E5-B620-B2B0DAF38C92}" srcOrd="0" destOrd="0" presId="urn:microsoft.com/office/officeart/2016/7/layout/VerticalSolidActionList"/>
    <dgm:cxn modelId="{5727A0D2-F51C-4940-AAA6-406E71B40A36}" type="presParOf" srcId="{992EE647-5CB2-488F-8FBE-22826E203A94}" destId="{883F7C7E-D459-410C-BC12-7F348A92DD12}"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2F76C-58CC-4614-8EEE-3BAD911DD719}">
      <dsp:nvSpPr>
        <dsp:cNvPr id="0" name=""/>
        <dsp:cNvSpPr/>
      </dsp:nvSpPr>
      <dsp:spPr>
        <a:xfrm>
          <a:off x="0" y="3631"/>
          <a:ext cx="10020299" cy="7734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C0143B-BC4A-4450-B019-4140244DB508}">
      <dsp:nvSpPr>
        <dsp:cNvPr id="0" name=""/>
        <dsp:cNvSpPr/>
      </dsp:nvSpPr>
      <dsp:spPr>
        <a:xfrm>
          <a:off x="233980" y="177666"/>
          <a:ext cx="425419" cy="42541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F9584A4-9192-44D0-B112-DBF3224E24EC}">
      <dsp:nvSpPr>
        <dsp:cNvPr id="0" name=""/>
        <dsp:cNvSpPr/>
      </dsp:nvSpPr>
      <dsp:spPr>
        <a:xfrm>
          <a:off x="893380" y="3631"/>
          <a:ext cx="4509135" cy="77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61" tIns="81861" rIns="81861" bIns="81861" numCol="1" spcCol="1270" anchor="ctr" anchorCtr="0">
          <a:noAutofit/>
        </a:bodyPr>
        <a:lstStyle/>
        <a:p>
          <a:pPr marL="0" lvl="0" indent="0" algn="l" defTabSz="711200">
            <a:lnSpc>
              <a:spcPct val="100000"/>
            </a:lnSpc>
            <a:spcBef>
              <a:spcPct val="0"/>
            </a:spcBef>
            <a:spcAft>
              <a:spcPct val="35000"/>
            </a:spcAft>
            <a:buNone/>
          </a:pPr>
          <a:r>
            <a:rPr lang="en-US" sz="1600" b="0" i="0" kern="1200" dirty="0"/>
            <a:t>The Continuum of Care (CoC) Program</a:t>
          </a:r>
          <a:endParaRPr lang="en-US" sz="1600" kern="1200" dirty="0"/>
        </a:p>
      </dsp:txBody>
      <dsp:txXfrm>
        <a:off x="893380" y="3631"/>
        <a:ext cx="4509135" cy="773489"/>
      </dsp:txXfrm>
    </dsp:sp>
    <dsp:sp modelId="{D33DE548-2389-4B35-ADF1-771E39E4CC0A}">
      <dsp:nvSpPr>
        <dsp:cNvPr id="0" name=""/>
        <dsp:cNvSpPr/>
      </dsp:nvSpPr>
      <dsp:spPr>
        <a:xfrm>
          <a:off x="5402515" y="3631"/>
          <a:ext cx="4617784" cy="77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61" tIns="81861" rIns="81861" bIns="81861" numCol="1" spcCol="1270" anchor="ctr" anchorCtr="0">
          <a:noAutofit/>
        </a:bodyPr>
        <a:lstStyle/>
        <a:p>
          <a:pPr marL="0" lvl="0" indent="0" algn="l" defTabSz="533400">
            <a:lnSpc>
              <a:spcPct val="100000"/>
            </a:lnSpc>
            <a:spcBef>
              <a:spcPct val="0"/>
            </a:spcBef>
            <a:spcAft>
              <a:spcPct val="35000"/>
            </a:spcAft>
            <a:buNone/>
          </a:pPr>
          <a:r>
            <a:rPr lang="en-US" sz="1200" b="0" i="0" kern="1200" dirty="0"/>
            <a:t>Established through U.S. Statute (the HEARTH Act)</a:t>
          </a:r>
          <a:endParaRPr lang="en-US" sz="1200" kern="1200" dirty="0"/>
        </a:p>
        <a:p>
          <a:pPr marL="0" lvl="0" indent="0" algn="l" defTabSz="533400">
            <a:lnSpc>
              <a:spcPct val="100000"/>
            </a:lnSpc>
            <a:spcBef>
              <a:spcPct val="0"/>
            </a:spcBef>
            <a:spcAft>
              <a:spcPct val="35000"/>
            </a:spcAft>
            <a:buNone/>
          </a:pPr>
          <a:r>
            <a:rPr lang="en-US" sz="1200" b="0" i="0" kern="1200"/>
            <a:t>Governed by Administrative Rules/Regulations (next slide)</a:t>
          </a:r>
          <a:endParaRPr lang="en-US" sz="1200" kern="1200"/>
        </a:p>
      </dsp:txBody>
      <dsp:txXfrm>
        <a:off x="5402515" y="3631"/>
        <a:ext cx="4617784" cy="773489"/>
      </dsp:txXfrm>
    </dsp:sp>
    <dsp:sp modelId="{729EC346-CFE4-42F2-868E-CDF691AC8BD5}">
      <dsp:nvSpPr>
        <dsp:cNvPr id="0" name=""/>
        <dsp:cNvSpPr/>
      </dsp:nvSpPr>
      <dsp:spPr>
        <a:xfrm>
          <a:off x="0" y="970493"/>
          <a:ext cx="10020299" cy="7734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818FCE-CA71-49F4-A9D4-E3BB30EF63E8}">
      <dsp:nvSpPr>
        <dsp:cNvPr id="0" name=""/>
        <dsp:cNvSpPr/>
      </dsp:nvSpPr>
      <dsp:spPr>
        <a:xfrm>
          <a:off x="233980" y="1144528"/>
          <a:ext cx="425419" cy="42541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32E6A4-E50F-468C-B08C-46A363B01F94}">
      <dsp:nvSpPr>
        <dsp:cNvPr id="0" name=""/>
        <dsp:cNvSpPr/>
      </dsp:nvSpPr>
      <dsp:spPr>
        <a:xfrm>
          <a:off x="893380" y="970493"/>
          <a:ext cx="9126919" cy="77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61" tIns="81861" rIns="81861" bIns="81861" numCol="1" spcCol="1270" anchor="ctr" anchorCtr="0">
          <a:noAutofit/>
        </a:bodyPr>
        <a:lstStyle/>
        <a:p>
          <a:pPr marL="0" lvl="0" indent="0" algn="l" defTabSz="711200">
            <a:lnSpc>
              <a:spcPct val="100000"/>
            </a:lnSpc>
            <a:spcBef>
              <a:spcPct val="0"/>
            </a:spcBef>
            <a:spcAft>
              <a:spcPct val="35000"/>
            </a:spcAft>
            <a:buNone/>
          </a:pPr>
          <a:r>
            <a:rPr lang="en-US" sz="1600" b="0" i="0" kern="1200" dirty="0"/>
            <a:t>Administration by the Department of Housing and Urban Development (HUD)</a:t>
          </a:r>
          <a:endParaRPr lang="en-US" sz="1600" kern="1200" dirty="0"/>
        </a:p>
      </dsp:txBody>
      <dsp:txXfrm>
        <a:off x="893380" y="970493"/>
        <a:ext cx="9126919" cy="773489"/>
      </dsp:txXfrm>
    </dsp:sp>
    <dsp:sp modelId="{254D69C6-B1C4-4D6C-BFB5-587380409B38}">
      <dsp:nvSpPr>
        <dsp:cNvPr id="0" name=""/>
        <dsp:cNvSpPr/>
      </dsp:nvSpPr>
      <dsp:spPr>
        <a:xfrm>
          <a:off x="0" y="1937354"/>
          <a:ext cx="10020299" cy="7734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96A9A6-EF4F-4F3F-B973-147857EF42B3}">
      <dsp:nvSpPr>
        <dsp:cNvPr id="0" name=""/>
        <dsp:cNvSpPr/>
      </dsp:nvSpPr>
      <dsp:spPr>
        <a:xfrm>
          <a:off x="233980" y="2111389"/>
          <a:ext cx="425419" cy="42541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46BE82-88CB-429E-90F8-9C7AEE0668EE}">
      <dsp:nvSpPr>
        <dsp:cNvPr id="0" name=""/>
        <dsp:cNvSpPr/>
      </dsp:nvSpPr>
      <dsp:spPr>
        <a:xfrm>
          <a:off x="893380" y="1937354"/>
          <a:ext cx="9126919" cy="77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61" tIns="81861" rIns="81861" bIns="81861" numCol="1" spcCol="1270" anchor="ctr" anchorCtr="0">
          <a:noAutofit/>
        </a:bodyPr>
        <a:lstStyle/>
        <a:p>
          <a:pPr marL="0" lvl="0" indent="0" algn="l" defTabSz="711200">
            <a:lnSpc>
              <a:spcPct val="100000"/>
            </a:lnSpc>
            <a:spcBef>
              <a:spcPct val="0"/>
            </a:spcBef>
            <a:spcAft>
              <a:spcPct val="35000"/>
            </a:spcAft>
            <a:buNone/>
          </a:pPr>
          <a:r>
            <a:rPr lang="en-US" sz="1600" b="0" i="0" kern="1200" dirty="0"/>
            <a:t>Each year’s HUD CoC Program Notice of Funding Opportunity (NOFO) sets forth the fundamentals of grants that may be awarded</a:t>
          </a:r>
          <a:endParaRPr lang="en-US" sz="1600" kern="1200" dirty="0"/>
        </a:p>
      </dsp:txBody>
      <dsp:txXfrm>
        <a:off x="893380" y="1937354"/>
        <a:ext cx="9126919" cy="773489"/>
      </dsp:txXfrm>
    </dsp:sp>
    <dsp:sp modelId="{F03FE538-55A3-470D-9ED5-6A0525CB6943}">
      <dsp:nvSpPr>
        <dsp:cNvPr id="0" name=""/>
        <dsp:cNvSpPr/>
      </dsp:nvSpPr>
      <dsp:spPr>
        <a:xfrm>
          <a:off x="0" y="2904216"/>
          <a:ext cx="10020299" cy="7734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E4E7FA-D946-4C6C-A5B3-83DBF7D216D7}">
      <dsp:nvSpPr>
        <dsp:cNvPr id="0" name=""/>
        <dsp:cNvSpPr/>
      </dsp:nvSpPr>
      <dsp:spPr>
        <a:xfrm>
          <a:off x="233980" y="3078251"/>
          <a:ext cx="425419" cy="42541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3B8212-13AD-4028-8195-E6F5D7EB0C7C}">
      <dsp:nvSpPr>
        <dsp:cNvPr id="0" name=""/>
        <dsp:cNvSpPr/>
      </dsp:nvSpPr>
      <dsp:spPr>
        <a:xfrm>
          <a:off x="893380" y="2904216"/>
          <a:ext cx="9126919" cy="77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61" tIns="81861" rIns="81861" bIns="81861" numCol="1" spcCol="1270" anchor="ctr" anchorCtr="0">
          <a:noAutofit/>
        </a:bodyPr>
        <a:lstStyle/>
        <a:p>
          <a:pPr marL="0" lvl="0" indent="0" algn="l" defTabSz="711200">
            <a:lnSpc>
              <a:spcPct val="100000"/>
            </a:lnSpc>
            <a:spcBef>
              <a:spcPct val="0"/>
            </a:spcBef>
            <a:spcAft>
              <a:spcPct val="35000"/>
            </a:spcAft>
            <a:buNone/>
          </a:pPr>
          <a:r>
            <a:rPr lang="en-US" sz="1600" b="0" i="0" kern="1200" dirty="0"/>
            <a:t>The “Local Competition,” run by the CoC’s Collaborative Applicant (here, the Treasure Coast Homeless Services Council) determines what projects will be submitted to HUD</a:t>
          </a:r>
          <a:endParaRPr lang="en-US" sz="1600" kern="1200" dirty="0"/>
        </a:p>
      </dsp:txBody>
      <dsp:txXfrm>
        <a:off x="893380" y="2904216"/>
        <a:ext cx="9126919" cy="773489"/>
      </dsp:txXfrm>
    </dsp:sp>
    <dsp:sp modelId="{C3345C09-7B7A-4FA7-AB02-0CE862E8BB4E}">
      <dsp:nvSpPr>
        <dsp:cNvPr id="0" name=""/>
        <dsp:cNvSpPr/>
      </dsp:nvSpPr>
      <dsp:spPr>
        <a:xfrm>
          <a:off x="0" y="3871078"/>
          <a:ext cx="10020299" cy="7734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2C08FB-8DC3-43B0-BF59-FF1A1E8AFEDA}">
      <dsp:nvSpPr>
        <dsp:cNvPr id="0" name=""/>
        <dsp:cNvSpPr/>
      </dsp:nvSpPr>
      <dsp:spPr>
        <a:xfrm>
          <a:off x="233980" y="4045113"/>
          <a:ext cx="425419" cy="42541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05EC19-CADA-443C-924C-D3A90903E37E}">
      <dsp:nvSpPr>
        <dsp:cNvPr id="0" name=""/>
        <dsp:cNvSpPr/>
      </dsp:nvSpPr>
      <dsp:spPr>
        <a:xfrm>
          <a:off x="893380" y="3871078"/>
          <a:ext cx="9126919" cy="773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61" tIns="81861" rIns="81861" bIns="81861" numCol="1" spcCol="1270" anchor="ctr" anchorCtr="0">
          <a:noAutofit/>
        </a:bodyPr>
        <a:lstStyle/>
        <a:p>
          <a:pPr marL="0" lvl="0" indent="0" algn="l" defTabSz="711200">
            <a:lnSpc>
              <a:spcPct val="100000"/>
            </a:lnSpc>
            <a:spcBef>
              <a:spcPct val="0"/>
            </a:spcBef>
            <a:spcAft>
              <a:spcPct val="35000"/>
            </a:spcAft>
            <a:buNone/>
          </a:pPr>
          <a:r>
            <a:rPr lang="en-US" sz="1600" b="0" i="0" kern="1200"/>
            <a:t>HUD determines which projects will be funded</a:t>
          </a:r>
          <a:endParaRPr lang="en-US" sz="1600" kern="1200"/>
        </a:p>
      </dsp:txBody>
      <dsp:txXfrm>
        <a:off x="893380" y="3871078"/>
        <a:ext cx="9126919" cy="773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DA06E-A69B-4DDF-B6DF-3DAF4F7E870A}">
      <dsp:nvSpPr>
        <dsp:cNvPr id="0" name=""/>
        <dsp:cNvSpPr/>
      </dsp:nvSpPr>
      <dsp:spPr>
        <a:xfrm>
          <a:off x="0" y="1897"/>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22A125-1BFF-422C-831D-F99D3E359F2B}">
      <dsp:nvSpPr>
        <dsp:cNvPr id="0" name=""/>
        <dsp:cNvSpPr/>
      </dsp:nvSpPr>
      <dsp:spPr>
        <a:xfrm>
          <a:off x="290922" y="218286"/>
          <a:ext cx="528950" cy="5289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E5360F-8238-4B87-899B-5578F0C9E328}">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11200">
            <a:lnSpc>
              <a:spcPct val="100000"/>
            </a:lnSpc>
            <a:spcBef>
              <a:spcPct val="0"/>
            </a:spcBef>
            <a:spcAft>
              <a:spcPct val="35000"/>
            </a:spcAft>
            <a:buNone/>
          </a:pPr>
          <a:r>
            <a:rPr lang="en-US" sz="1600" kern="1200" dirty="0"/>
            <a:t>Collaborative Applicant TCHSC, on behalf of the CoC, issues Request for Applications (RFA)</a:t>
          </a:r>
        </a:p>
      </dsp:txBody>
      <dsp:txXfrm>
        <a:off x="1110795" y="1897"/>
        <a:ext cx="5385254" cy="961727"/>
      </dsp:txXfrm>
    </dsp:sp>
    <dsp:sp modelId="{5BBAB3FB-C2FE-40D2-A022-466F690B0A8B}">
      <dsp:nvSpPr>
        <dsp:cNvPr id="0" name=""/>
        <dsp:cNvSpPr/>
      </dsp:nvSpPr>
      <dsp:spPr>
        <a:xfrm>
          <a:off x="0" y="1204056"/>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F57A4-B30E-4866-9049-98F13242DA70}">
      <dsp:nvSpPr>
        <dsp:cNvPr id="0" name=""/>
        <dsp:cNvSpPr/>
      </dsp:nvSpPr>
      <dsp:spPr>
        <a:xfrm>
          <a:off x="290922" y="1420445"/>
          <a:ext cx="528950" cy="5289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80C3F3-4810-4373-866B-887650F6984B}">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11200">
            <a:lnSpc>
              <a:spcPct val="100000"/>
            </a:lnSpc>
            <a:spcBef>
              <a:spcPct val="0"/>
            </a:spcBef>
            <a:spcAft>
              <a:spcPct val="35000"/>
            </a:spcAft>
            <a:buNone/>
          </a:pPr>
          <a:r>
            <a:rPr lang="en-US" sz="1600" kern="1200" dirty="0"/>
            <a:t>Project Applicants submit project applications via email to the Collaborative Applicant using the forms provided</a:t>
          </a:r>
        </a:p>
      </dsp:txBody>
      <dsp:txXfrm>
        <a:off x="1110795" y="1204056"/>
        <a:ext cx="5385254" cy="961727"/>
      </dsp:txXfrm>
    </dsp:sp>
    <dsp:sp modelId="{5EE4361A-B81C-4F3B-B1BB-A23BCC6B86C6}">
      <dsp:nvSpPr>
        <dsp:cNvPr id="0" name=""/>
        <dsp:cNvSpPr/>
      </dsp:nvSpPr>
      <dsp:spPr>
        <a:xfrm>
          <a:off x="0" y="240621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EDF4AB-9F67-463B-A5E7-076C785C7226}">
      <dsp:nvSpPr>
        <dsp:cNvPr id="0" name=""/>
        <dsp:cNvSpPr/>
      </dsp:nvSpPr>
      <dsp:spPr>
        <a:xfrm>
          <a:off x="290922" y="2622604"/>
          <a:ext cx="528950" cy="5289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D0E801-F2FB-4FD4-8B15-C8D8E8B66013}">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11200">
            <a:lnSpc>
              <a:spcPct val="100000"/>
            </a:lnSpc>
            <a:spcBef>
              <a:spcPct val="0"/>
            </a:spcBef>
            <a:spcAft>
              <a:spcPct val="35000"/>
            </a:spcAft>
            <a:buNone/>
          </a:pPr>
          <a:r>
            <a:rPr lang="en-US" sz="1600" kern="1200" dirty="0"/>
            <a:t>Project Applications are reviewed, scored, and ranked by the CoC Review and Rank Committee; approved by Executive Committee</a:t>
          </a:r>
        </a:p>
      </dsp:txBody>
      <dsp:txXfrm>
        <a:off x="1110795" y="2406215"/>
        <a:ext cx="5385254" cy="961727"/>
      </dsp:txXfrm>
    </dsp:sp>
    <dsp:sp modelId="{BE1CEF0B-F53D-4499-975D-7DAA6F3657D7}">
      <dsp:nvSpPr>
        <dsp:cNvPr id="0" name=""/>
        <dsp:cNvSpPr/>
      </dsp:nvSpPr>
      <dsp:spPr>
        <a:xfrm>
          <a:off x="0" y="360837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1B2669-549E-4A6A-9390-27ABCA3CA348}">
      <dsp:nvSpPr>
        <dsp:cNvPr id="0" name=""/>
        <dsp:cNvSpPr/>
      </dsp:nvSpPr>
      <dsp:spPr>
        <a:xfrm>
          <a:off x="290922" y="3824763"/>
          <a:ext cx="528950" cy="5289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5A3309-6AB9-4F36-B323-8FC0D2A41E72}">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11200">
            <a:lnSpc>
              <a:spcPct val="100000"/>
            </a:lnSpc>
            <a:spcBef>
              <a:spcPct val="0"/>
            </a:spcBef>
            <a:spcAft>
              <a:spcPct val="35000"/>
            </a:spcAft>
            <a:buNone/>
          </a:pPr>
          <a:r>
            <a:rPr lang="en-US" sz="1600" kern="1200" dirty="0"/>
            <a:t>Selected projects are finalized in e-snaps and, along with the CoC Application, are submitted to HUD for consideration for funding</a:t>
          </a:r>
        </a:p>
      </dsp:txBody>
      <dsp:txXfrm>
        <a:off x="1110795" y="3608375"/>
        <a:ext cx="5385254" cy="961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79BFE-A80C-47F5-88AD-7387622E9D63}">
      <dsp:nvSpPr>
        <dsp:cNvPr id="0" name=""/>
        <dsp:cNvSpPr/>
      </dsp:nvSpPr>
      <dsp:spPr>
        <a:xfrm>
          <a:off x="0" y="93120"/>
          <a:ext cx="6496050" cy="954719"/>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Nonprofit organizations, including faith-based organizations</a:t>
          </a:r>
          <a:endParaRPr lang="en-US" sz="2400" kern="1200"/>
        </a:p>
      </dsp:txBody>
      <dsp:txXfrm>
        <a:off x="46606" y="139726"/>
        <a:ext cx="6402838" cy="861507"/>
      </dsp:txXfrm>
    </dsp:sp>
    <dsp:sp modelId="{DDC2D503-251D-4460-B7D3-4366B65B8E58}">
      <dsp:nvSpPr>
        <dsp:cNvPr id="0" name=""/>
        <dsp:cNvSpPr/>
      </dsp:nvSpPr>
      <dsp:spPr>
        <a:xfrm>
          <a:off x="0" y="1047840"/>
          <a:ext cx="6496050"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5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Must have 501(c)(3) certification or similar nonprofit status under IRS regulations</a:t>
          </a:r>
        </a:p>
        <a:p>
          <a:pPr marL="171450" lvl="1" indent="-171450" algn="l" defTabSz="844550">
            <a:lnSpc>
              <a:spcPct val="90000"/>
            </a:lnSpc>
            <a:spcBef>
              <a:spcPct val="0"/>
            </a:spcBef>
            <a:spcAft>
              <a:spcPct val="20000"/>
            </a:spcAft>
            <a:buChar char="•"/>
          </a:pPr>
          <a:r>
            <a:rPr lang="en-US" sz="1900" kern="1200" dirty="0"/>
            <a:t>Must have Federal UEI and SAM.gov registration</a:t>
          </a:r>
        </a:p>
        <a:p>
          <a:pPr marL="171450" lvl="1" indent="-171450" algn="l" defTabSz="844550">
            <a:lnSpc>
              <a:spcPct val="90000"/>
            </a:lnSpc>
            <a:spcBef>
              <a:spcPct val="0"/>
            </a:spcBef>
            <a:spcAft>
              <a:spcPct val="20000"/>
            </a:spcAft>
            <a:buChar char="•"/>
          </a:pPr>
          <a:r>
            <a:rPr lang="en-US" sz="1900" kern="1200"/>
            <a:t>Must meet capacity threshold  </a:t>
          </a:r>
        </a:p>
      </dsp:txBody>
      <dsp:txXfrm>
        <a:off x="0" y="1047840"/>
        <a:ext cx="6496050" cy="1266840"/>
      </dsp:txXfrm>
    </dsp:sp>
    <dsp:sp modelId="{0224BE00-6C26-4D9B-A9E8-D3F0F5458EBA}">
      <dsp:nvSpPr>
        <dsp:cNvPr id="0" name=""/>
        <dsp:cNvSpPr/>
      </dsp:nvSpPr>
      <dsp:spPr>
        <a:xfrm>
          <a:off x="0" y="2314680"/>
          <a:ext cx="6496050" cy="954719"/>
        </a:xfrm>
        <a:prstGeom prst="roundRect">
          <a:avLst/>
        </a:prstGeom>
        <a:gradFill rotWithShape="0">
          <a:gsLst>
            <a:gs pos="0">
              <a:schemeClr val="accent2">
                <a:hueOff val="451605"/>
                <a:satOff val="-2211"/>
                <a:lumOff val="1242"/>
                <a:alphaOff val="0"/>
                <a:tint val="98000"/>
                <a:lumMod val="114000"/>
              </a:schemeClr>
            </a:gs>
            <a:gs pos="100000">
              <a:schemeClr val="accent2">
                <a:hueOff val="451605"/>
                <a:satOff val="-2211"/>
                <a:lumOff val="124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Public Housing Authorities</a:t>
          </a:r>
          <a:endParaRPr lang="en-US" sz="2400" kern="1200"/>
        </a:p>
      </dsp:txBody>
      <dsp:txXfrm>
        <a:off x="46606" y="2361286"/>
        <a:ext cx="6402838" cy="861507"/>
      </dsp:txXfrm>
    </dsp:sp>
    <dsp:sp modelId="{6D4B33C6-9C7F-4564-A14C-B579A14E30A9}">
      <dsp:nvSpPr>
        <dsp:cNvPr id="0" name=""/>
        <dsp:cNvSpPr/>
      </dsp:nvSpPr>
      <dsp:spPr>
        <a:xfrm>
          <a:off x="0" y="3338520"/>
          <a:ext cx="6496050" cy="954719"/>
        </a:xfrm>
        <a:prstGeom prst="roundRect">
          <a:avLst/>
        </a:prstGeom>
        <a:gradFill rotWithShape="0">
          <a:gsLst>
            <a:gs pos="0">
              <a:schemeClr val="accent2">
                <a:hueOff val="903209"/>
                <a:satOff val="-4421"/>
                <a:lumOff val="2483"/>
                <a:alphaOff val="0"/>
                <a:tint val="98000"/>
                <a:lumMod val="114000"/>
              </a:schemeClr>
            </a:gs>
            <a:gs pos="100000">
              <a:schemeClr val="accent2">
                <a:hueOff val="903209"/>
                <a:satOff val="-4421"/>
                <a:lumOff val="248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Local and State governments</a:t>
          </a:r>
          <a:endParaRPr lang="en-US" sz="2400" kern="1200"/>
        </a:p>
      </dsp:txBody>
      <dsp:txXfrm>
        <a:off x="46606" y="3385126"/>
        <a:ext cx="6402838" cy="861507"/>
      </dsp:txXfrm>
    </dsp:sp>
    <dsp:sp modelId="{BC3E56A8-FA02-4C63-946F-B1BD2EB7E413}">
      <dsp:nvSpPr>
        <dsp:cNvPr id="0" name=""/>
        <dsp:cNvSpPr/>
      </dsp:nvSpPr>
      <dsp:spPr>
        <a:xfrm>
          <a:off x="0" y="4362360"/>
          <a:ext cx="6496050" cy="954719"/>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Tribes</a:t>
          </a:r>
          <a:endParaRPr lang="en-US" sz="2400" kern="1200"/>
        </a:p>
      </dsp:txBody>
      <dsp:txXfrm>
        <a:off x="46606" y="4408966"/>
        <a:ext cx="6402838" cy="861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8EBD8-AA44-40A2-9A69-B4A278860688}">
      <dsp:nvSpPr>
        <dsp:cNvPr id="0" name=""/>
        <dsp:cNvSpPr/>
      </dsp:nvSpPr>
      <dsp:spPr>
        <a:xfrm>
          <a:off x="0" y="10266"/>
          <a:ext cx="5614987" cy="2337660"/>
        </a:xfrm>
        <a:prstGeom prst="roundRect">
          <a:avLst/>
        </a:prstGeom>
        <a:solidFill>
          <a:schemeClr val="bg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All projects must participate in the CoC’s </a:t>
          </a:r>
          <a:r>
            <a:rPr lang="en-US" sz="2700" b="1" u="sng" kern="1200" dirty="0"/>
            <a:t>HMIS</a:t>
          </a:r>
          <a:r>
            <a:rPr lang="en-US" sz="2700" kern="1200" dirty="0"/>
            <a:t>, unless DV and then must participate in comparable database (e.g., Osnium)</a:t>
          </a:r>
        </a:p>
      </dsp:txBody>
      <dsp:txXfrm>
        <a:off x="114115" y="124381"/>
        <a:ext cx="5386757" cy="2109430"/>
      </dsp:txXfrm>
    </dsp:sp>
    <dsp:sp modelId="{9F7A3C73-B2DE-4863-94DA-9A39CAD7C62F}">
      <dsp:nvSpPr>
        <dsp:cNvPr id="0" name=""/>
        <dsp:cNvSpPr/>
      </dsp:nvSpPr>
      <dsp:spPr>
        <a:xfrm>
          <a:off x="0" y="2425686"/>
          <a:ext cx="5614987" cy="2337660"/>
        </a:xfrm>
        <a:prstGeom prst="roundRect">
          <a:avLst/>
        </a:prstGeom>
        <a:solidFill>
          <a:schemeClr val="tx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All projects must participate in the CoC’s </a:t>
          </a:r>
          <a:r>
            <a:rPr lang="en-US" sz="2700" b="1" u="sng" kern="1200" dirty="0"/>
            <a:t>Coordinated Entry System</a:t>
          </a:r>
          <a:r>
            <a:rPr lang="en-US" sz="2700" kern="1200" dirty="0"/>
            <a:t> (CE) and accept CE referrals into the project</a:t>
          </a:r>
        </a:p>
      </dsp:txBody>
      <dsp:txXfrm>
        <a:off x="114115" y="2539801"/>
        <a:ext cx="5386757" cy="21094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1FA2C-1562-4EB4-902F-A7E9846CFC54}">
      <dsp:nvSpPr>
        <dsp:cNvPr id="0" name=""/>
        <dsp:cNvSpPr/>
      </dsp:nvSpPr>
      <dsp:spPr>
        <a:xfrm>
          <a:off x="0" y="791984"/>
          <a:ext cx="6151562" cy="1462125"/>
        </a:xfrm>
        <a:prstGeom prst="roundRect">
          <a:avLst>
            <a:gd name="adj" fmla="val 1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0B66DD9A-EB37-4766-ACC4-E79E2B436060}">
      <dsp:nvSpPr>
        <dsp:cNvPr id="0" name=""/>
        <dsp:cNvSpPr/>
      </dsp:nvSpPr>
      <dsp:spPr>
        <a:xfrm>
          <a:off x="442292" y="1120962"/>
          <a:ext cx="804169" cy="80416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B6F9A2-CC57-41B0-B9C4-A4BCF15162FB}">
      <dsp:nvSpPr>
        <dsp:cNvPr id="0" name=""/>
        <dsp:cNvSpPr/>
      </dsp:nvSpPr>
      <dsp:spPr>
        <a:xfrm>
          <a:off x="1688755" y="791984"/>
          <a:ext cx="4462807" cy="146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742" tIns="154742" rIns="154742" bIns="154742" numCol="1" spcCol="1270" anchor="ctr" anchorCtr="0">
          <a:noAutofit/>
        </a:bodyPr>
        <a:lstStyle/>
        <a:p>
          <a:pPr marL="0" lvl="0" indent="0" algn="l" defTabSz="800100">
            <a:lnSpc>
              <a:spcPct val="100000"/>
            </a:lnSpc>
            <a:spcBef>
              <a:spcPct val="0"/>
            </a:spcBef>
            <a:spcAft>
              <a:spcPct val="35000"/>
            </a:spcAft>
            <a:buNone/>
          </a:pPr>
          <a:r>
            <a:rPr lang="en-US" sz="1800" kern="1200" dirty="0"/>
            <a:t>Project Applicants must provide a 25% cash or in-kind match for each funded project (excluding funding for “leasing” specifically)</a:t>
          </a:r>
        </a:p>
      </dsp:txBody>
      <dsp:txXfrm>
        <a:off x="1688755" y="791984"/>
        <a:ext cx="4462807" cy="1462125"/>
      </dsp:txXfrm>
    </dsp:sp>
    <dsp:sp modelId="{D0AA4F1B-0F7C-46BF-A944-730262B981B9}">
      <dsp:nvSpPr>
        <dsp:cNvPr id="0" name=""/>
        <dsp:cNvSpPr/>
      </dsp:nvSpPr>
      <dsp:spPr>
        <a:xfrm>
          <a:off x="0" y="2619641"/>
          <a:ext cx="6151562" cy="1462125"/>
        </a:xfrm>
        <a:prstGeom prst="roundRect">
          <a:avLst>
            <a:gd name="adj" fmla="val 1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dsp:style>
    </dsp:sp>
    <dsp:sp modelId="{666464D7-D284-465A-8E62-A753B6857C0F}">
      <dsp:nvSpPr>
        <dsp:cNvPr id="0" name=""/>
        <dsp:cNvSpPr/>
      </dsp:nvSpPr>
      <dsp:spPr>
        <a:xfrm>
          <a:off x="442292" y="2948619"/>
          <a:ext cx="804169" cy="80416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F41062-C22C-4036-B14C-DD095ED2FE60}">
      <dsp:nvSpPr>
        <dsp:cNvPr id="0" name=""/>
        <dsp:cNvSpPr/>
      </dsp:nvSpPr>
      <dsp:spPr>
        <a:xfrm>
          <a:off x="1688755" y="2619641"/>
          <a:ext cx="4462807" cy="146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742" tIns="154742" rIns="154742" bIns="154742" numCol="1" spcCol="1270" anchor="ctr" anchorCtr="0">
          <a:noAutofit/>
        </a:bodyPr>
        <a:lstStyle/>
        <a:p>
          <a:pPr marL="0" lvl="0" indent="0" algn="l" defTabSz="800100">
            <a:lnSpc>
              <a:spcPct val="100000"/>
            </a:lnSpc>
            <a:spcBef>
              <a:spcPct val="0"/>
            </a:spcBef>
            <a:spcAft>
              <a:spcPct val="35000"/>
            </a:spcAft>
            <a:buNone/>
          </a:pPr>
          <a:r>
            <a:rPr lang="en-US" sz="1800" kern="1200" dirty="0"/>
            <a:t>For additional requirements, see </a:t>
          </a:r>
          <a:r>
            <a:rPr lang="en-US" sz="1800" kern="1200" dirty="0">
              <a:solidFill>
                <a:schemeClr val="tx2"/>
              </a:solidFill>
              <a:hlinkClick xmlns:r="http://schemas.openxmlformats.org/officeDocument/2006/relationships" r:id="rId3">
                <a:extLst>
                  <a:ext uri="{A12FA001-AC4F-418D-AE19-62706E023703}">
                    <ahyp:hlinkClr xmlns:ahyp="http://schemas.microsoft.com/office/drawing/2018/hyperlinkcolor" val="tx"/>
                  </a:ext>
                </a:extLst>
              </a:hlinkClick>
            </a:rPr>
            <a:t>https://www.ecfr.gov/current/title-24/subtitle-B/chapter-V/subchapter-C/part-578?toc=1</a:t>
          </a:r>
          <a:r>
            <a:rPr lang="en-US" sz="1800" kern="1200" dirty="0">
              <a:solidFill>
                <a:schemeClr val="tx2"/>
              </a:solidFill>
            </a:rPr>
            <a:t> </a:t>
          </a:r>
        </a:p>
      </dsp:txBody>
      <dsp:txXfrm>
        <a:off x="1688755" y="2619641"/>
        <a:ext cx="4462807" cy="14621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7FA0F-A617-4336-9E1C-8F2FEED0CF1E}">
      <dsp:nvSpPr>
        <dsp:cNvPr id="0" name=""/>
        <dsp:cNvSpPr/>
      </dsp:nvSpPr>
      <dsp:spPr>
        <a:xfrm>
          <a:off x="0" y="339526"/>
          <a:ext cx="8272905" cy="212625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2069" tIns="312420" rIns="642069"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SSO-Street Outreach (SSO-SO)</a:t>
          </a:r>
          <a:endParaRPr lang="en-US" sz="1500" kern="1200" dirty="0"/>
        </a:p>
        <a:p>
          <a:pPr marL="114300" lvl="1" indent="-114300" algn="l" defTabSz="666750">
            <a:lnSpc>
              <a:spcPct val="90000"/>
            </a:lnSpc>
            <a:spcBef>
              <a:spcPct val="0"/>
            </a:spcBef>
            <a:spcAft>
              <a:spcPct val="15000"/>
            </a:spcAft>
            <a:buChar char="•"/>
          </a:pPr>
          <a:r>
            <a:rPr lang="en-US" sz="1500" b="1" kern="1200" dirty="0"/>
            <a:t>SSO-Standalone Services</a:t>
          </a:r>
          <a:endParaRPr lang="en-US" sz="1500" kern="1200" dirty="0"/>
        </a:p>
        <a:p>
          <a:pPr marL="114300" lvl="1" indent="-114300" algn="l" defTabSz="666750">
            <a:lnSpc>
              <a:spcPct val="90000"/>
            </a:lnSpc>
            <a:spcBef>
              <a:spcPct val="0"/>
            </a:spcBef>
            <a:spcAft>
              <a:spcPct val="15000"/>
            </a:spcAft>
            <a:buChar char="•"/>
          </a:pPr>
          <a:r>
            <a:rPr lang="en-US" sz="1500" b="1" kern="1200" dirty="0"/>
            <a:t>Transitional Housing (TH)</a:t>
          </a:r>
          <a:endParaRPr lang="en-US" sz="1500" kern="1200" dirty="0"/>
        </a:p>
        <a:p>
          <a:pPr marL="114300" lvl="1" indent="-114300" algn="l" defTabSz="666750">
            <a:lnSpc>
              <a:spcPct val="90000"/>
            </a:lnSpc>
            <a:spcBef>
              <a:spcPct val="0"/>
            </a:spcBef>
            <a:spcAft>
              <a:spcPct val="15000"/>
            </a:spcAft>
            <a:buChar char="•"/>
          </a:pPr>
          <a:r>
            <a:rPr lang="en-US" sz="1500" b="1" kern="1200" dirty="0"/>
            <a:t>Rapid Rehousing (RRH)</a:t>
          </a:r>
          <a:endParaRPr lang="en-US" sz="1500" kern="1200" dirty="0"/>
        </a:p>
        <a:p>
          <a:pPr marL="114300" lvl="1" indent="-114300" algn="l" defTabSz="666750">
            <a:lnSpc>
              <a:spcPct val="90000"/>
            </a:lnSpc>
            <a:spcBef>
              <a:spcPct val="0"/>
            </a:spcBef>
            <a:spcAft>
              <a:spcPct val="15000"/>
            </a:spcAft>
            <a:buChar char="•"/>
          </a:pPr>
          <a:r>
            <a:rPr lang="en-US" sz="1500" b="1" kern="1200" dirty="0"/>
            <a:t>Permanent Supportive Housing (PSH)</a:t>
          </a:r>
          <a:endParaRPr lang="en-US" sz="1500" kern="1200" dirty="0"/>
        </a:p>
        <a:p>
          <a:pPr marL="114300" lvl="1" indent="-114300" algn="l" defTabSz="666750">
            <a:lnSpc>
              <a:spcPct val="90000"/>
            </a:lnSpc>
            <a:spcBef>
              <a:spcPct val="0"/>
            </a:spcBef>
            <a:spcAft>
              <a:spcPct val="15000"/>
            </a:spcAft>
            <a:buChar char="•"/>
          </a:pPr>
          <a:r>
            <a:rPr lang="en-US" sz="1500" b="1" kern="1200" dirty="0"/>
            <a:t>HMIS – Lead Agency Only</a:t>
          </a:r>
          <a:endParaRPr lang="en-US" sz="1500" kern="1200" dirty="0"/>
        </a:p>
        <a:p>
          <a:pPr marL="114300" lvl="1" indent="-114300" algn="l" defTabSz="666750">
            <a:lnSpc>
              <a:spcPct val="90000"/>
            </a:lnSpc>
            <a:spcBef>
              <a:spcPct val="0"/>
            </a:spcBef>
            <a:spcAft>
              <a:spcPct val="15000"/>
            </a:spcAft>
            <a:buChar char="•"/>
          </a:pPr>
          <a:r>
            <a:rPr lang="en-US" sz="1500" b="1" kern="1200" dirty="0"/>
            <a:t>SSO-Coordinated Entry (CE) – Lead Agency Only</a:t>
          </a:r>
          <a:endParaRPr lang="en-US" sz="1500" kern="1200" dirty="0"/>
        </a:p>
      </dsp:txBody>
      <dsp:txXfrm>
        <a:off x="0" y="339526"/>
        <a:ext cx="8272905" cy="2126250"/>
      </dsp:txXfrm>
    </dsp:sp>
    <dsp:sp modelId="{77E5003A-C831-4325-871A-19367932B066}">
      <dsp:nvSpPr>
        <dsp:cNvPr id="0" name=""/>
        <dsp:cNvSpPr/>
      </dsp:nvSpPr>
      <dsp:spPr>
        <a:xfrm>
          <a:off x="413645" y="118126"/>
          <a:ext cx="5791033" cy="44280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8887" tIns="0" rIns="218887" bIns="0" numCol="1" spcCol="1270" anchor="ctr" anchorCtr="0">
          <a:noAutofit/>
        </a:bodyPr>
        <a:lstStyle/>
        <a:p>
          <a:pPr marL="0" lvl="0" indent="0" algn="l" defTabSz="666750">
            <a:lnSpc>
              <a:spcPct val="90000"/>
            </a:lnSpc>
            <a:spcBef>
              <a:spcPct val="0"/>
            </a:spcBef>
            <a:spcAft>
              <a:spcPct val="35000"/>
            </a:spcAft>
            <a:buNone/>
          </a:pPr>
          <a:r>
            <a:rPr lang="en-US" sz="1500" b="1" kern="1200"/>
            <a:t>New Non-DV Projects</a:t>
          </a:r>
          <a:endParaRPr lang="en-US" sz="1500" kern="1200"/>
        </a:p>
      </dsp:txBody>
      <dsp:txXfrm>
        <a:off x="435261" y="139742"/>
        <a:ext cx="5747801" cy="399568"/>
      </dsp:txXfrm>
    </dsp:sp>
    <dsp:sp modelId="{826D4B5B-8953-4666-8A02-254E57EF3281}">
      <dsp:nvSpPr>
        <dsp:cNvPr id="0" name=""/>
        <dsp:cNvSpPr/>
      </dsp:nvSpPr>
      <dsp:spPr>
        <a:xfrm>
          <a:off x="0" y="2768176"/>
          <a:ext cx="8272905" cy="1134000"/>
        </a:xfrm>
        <a:prstGeom prst="rect">
          <a:avLst/>
        </a:prstGeom>
        <a:solidFill>
          <a:schemeClr val="lt1">
            <a:alpha val="90000"/>
            <a:hueOff val="0"/>
            <a:satOff val="0"/>
            <a:lumOff val="0"/>
            <a:alphaOff val="0"/>
          </a:schemeClr>
        </a:solidFill>
        <a:ln w="9525" cap="rnd" cmpd="sng" algn="ctr">
          <a:solidFill>
            <a:schemeClr val="accent2">
              <a:hueOff val="451605"/>
              <a:satOff val="-2211"/>
              <a:lumOff val="12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2069" tIns="312420" rIns="642069"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Transitional Housing (TH)</a:t>
          </a:r>
          <a:endParaRPr lang="en-US" sz="1500" kern="1200" dirty="0"/>
        </a:p>
        <a:p>
          <a:pPr marL="114300" lvl="1" indent="-114300" algn="l" defTabSz="666750">
            <a:lnSpc>
              <a:spcPct val="90000"/>
            </a:lnSpc>
            <a:spcBef>
              <a:spcPct val="0"/>
            </a:spcBef>
            <a:spcAft>
              <a:spcPct val="15000"/>
            </a:spcAft>
            <a:buChar char="•"/>
          </a:pPr>
          <a:r>
            <a:rPr lang="en-US" sz="1500" b="1" kern="1200" dirty="0"/>
            <a:t>Rapid Rehousing (RRH)</a:t>
          </a:r>
          <a:endParaRPr lang="en-US" sz="1500" kern="1200" dirty="0"/>
        </a:p>
        <a:p>
          <a:pPr marL="114300" lvl="1" indent="-114300" algn="l" defTabSz="666750">
            <a:lnSpc>
              <a:spcPct val="90000"/>
            </a:lnSpc>
            <a:spcBef>
              <a:spcPct val="0"/>
            </a:spcBef>
            <a:spcAft>
              <a:spcPct val="15000"/>
            </a:spcAft>
            <a:buChar char="•"/>
          </a:pPr>
          <a:r>
            <a:rPr lang="en-US" sz="1500" b="1" kern="1200"/>
            <a:t>SSO-DV Coordinated Entry</a:t>
          </a:r>
          <a:endParaRPr lang="en-US" sz="1500" kern="1200"/>
        </a:p>
      </dsp:txBody>
      <dsp:txXfrm>
        <a:off x="0" y="2768176"/>
        <a:ext cx="8272905" cy="1134000"/>
      </dsp:txXfrm>
    </dsp:sp>
    <dsp:sp modelId="{C5008E18-507F-4B4D-A5FF-4E8C26016EFA}">
      <dsp:nvSpPr>
        <dsp:cNvPr id="0" name=""/>
        <dsp:cNvSpPr/>
      </dsp:nvSpPr>
      <dsp:spPr>
        <a:xfrm>
          <a:off x="413645" y="2546776"/>
          <a:ext cx="5791033" cy="442800"/>
        </a:xfrm>
        <a:prstGeom prst="roundRect">
          <a:avLst/>
        </a:prstGeom>
        <a:gradFill rotWithShape="0">
          <a:gsLst>
            <a:gs pos="0">
              <a:schemeClr val="accent2">
                <a:hueOff val="451605"/>
                <a:satOff val="-2211"/>
                <a:lumOff val="1242"/>
                <a:alphaOff val="0"/>
                <a:tint val="98000"/>
                <a:lumMod val="114000"/>
              </a:schemeClr>
            </a:gs>
            <a:gs pos="100000">
              <a:schemeClr val="accent2">
                <a:hueOff val="451605"/>
                <a:satOff val="-2211"/>
                <a:lumOff val="124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8887" tIns="0" rIns="218887" bIns="0" numCol="1" spcCol="1270" anchor="ctr" anchorCtr="0">
          <a:noAutofit/>
        </a:bodyPr>
        <a:lstStyle/>
        <a:p>
          <a:pPr marL="0" lvl="0" indent="0" algn="l" defTabSz="666750">
            <a:lnSpc>
              <a:spcPct val="90000"/>
            </a:lnSpc>
            <a:spcBef>
              <a:spcPct val="0"/>
            </a:spcBef>
            <a:spcAft>
              <a:spcPct val="35000"/>
            </a:spcAft>
            <a:buNone/>
          </a:pPr>
          <a:r>
            <a:rPr lang="en-US" sz="1500" b="1" kern="1200"/>
            <a:t>New DV Projects</a:t>
          </a:r>
          <a:endParaRPr lang="en-US" sz="1500" kern="1200"/>
        </a:p>
      </dsp:txBody>
      <dsp:txXfrm>
        <a:off x="435261" y="2568392"/>
        <a:ext cx="5747801" cy="399568"/>
      </dsp:txXfrm>
    </dsp:sp>
    <dsp:sp modelId="{8039B0CD-2266-4698-A167-62F3CB219829}">
      <dsp:nvSpPr>
        <dsp:cNvPr id="0" name=""/>
        <dsp:cNvSpPr/>
      </dsp:nvSpPr>
      <dsp:spPr>
        <a:xfrm>
          <a:off x="0" y="4204576"/>
          <a:ext cx="8272905" cy="1299375"/>
        </a:xfrm>
        <a:prstGeom prst="rect">
          <a:avLst/>
        </a:prstGeom>
        <a:solidFill>
          <a:schemeClr val="lt1">
            <a:alpha val="90000"/>
            <a:hueOff val="0"/>
            <a:satOff val="0"/>
            <a:lumOff val="0"/>
            <a:alphaOff val="0"/>
          </a:schemeClr>
        </a:solidFill>
        <a:ln w="9525" cap="rnd" cmpd="sng" algn="ctr">
          <a:solidFill>
            <a:schemeClr val="accent2">
              <a:hueOff val="903209"/>
              <a:satOff val="-4421"/>
              <a:lumOff val="24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2069" tIns="312420" rIns="642069"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a:t>All projects on the CoC’s Grant Inventory Worksheet are eligible renewal projects</a:t>
          </a:r>
          <a:endParaRPr lang="en-US" sz="1500" kern="1200"/>
        </a:p>
        <a:p>
          <a:pPr marL="114300" lvl="1" indent="-114300" algn="l" defTabSz="666750">
            <a:lnSpc>
              <a:spcPct val="90000"/>
            </a:lnSpc>
            <a:spcBef>
              <a:spcPct val="0"/>
            </a:spcBef>
            <a:spcAft>
              <a:spcPct val="15000"/>
            </a:spcAft>
            <a:buChar char="•"/>
          </a:pPr>
          <a:r>
            <a:rPr lang="en-US" sz="1500" b="1" kern="1200"/>
            <a:t>May request the same funding as last year or a reduced amount through reallocation</a:t>
          </a:r>
          <a:endParaRPr lang="en-US" sz="1500" kern="1200"/>
        </a:p>
      </dsp:txBody>
      <dsp:txXfrm>
        <a:off x="0" y="4204576"/>
        <a:ext cx="8272905" cy="1299375"/>
      </dsp:txXfrm>
    </dsp:sp>
    <dsp:sp modelId="{70EE974E-7968-41A7-B317-8214E89334D1}">
      <dsp:nvSpPr>
        <dsp:cNvPr id="0" name=""/>
        <dsp:cNvSpPr/>
      </dsp:nvSpPr>
      <dsp:spPr>
        <a:xfrm>
          <a:off x="413645" y="3983176"/>
          <a:ext cx="5791033" cy="442800"/>
        </a:xfrm>
        <a:prstGeom prst="roundRect">
          <a:avLst/>
        </a:prstGeom>
        <a:gradFill rotWithShape="0">
          <a:gsLst>
            <a:gs pos="0">
              <a:schemeClr val="accent2">
                <a:hueOff val="903209"/>
                <a:satOff val="-4421"/>
                <a:lumOff val="2483"/>
                <a:alphaOff val="0"/>
                <a:tint val="98000"/>
                <a:lumMod val="114000"/>
              </a:schemeClr>
            </a:gs>
            <a:gs pos="100000">
              <a:schemeClr val="accent2">
                <a:hueOff val="903209"/>
                <a:satOff val="-4421"/>
                <a:lumOff val="248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8887" tIns="0" rIns="218887" bIns="0" numCol="1" spcCol="1270" anchor="ctr" anchorCtr="0">
          <a:noAutofit/>
        </a:bodyPr>
        <a:lstStyle/>
        <a:p>
          <a:pPr marL="0" lvl="0" indent="0" algn="l" defTabSz="666750">
            <a:lnSpc>
              <a:spcPct val="90000"/>
            </a:lnSpc>
            <a:spcBef>
              <a:spcPct val="0"/>
            </a:spcBef>
            <a:spcAft>
              <a:spcPct val="35000"/>
            </a:spcAft>
            <a:buNone/>
          </a:pPr>
          <a:r>
            <a:rPr lang="en-US" sz="1500" b="1" kern="1200"/>
            <a:t>Renewal Projects</a:t>
          </a:r>
          <a:endParaRPr lang="en-US" sz="1500" kern="1200"/>
        </a:p>
      </dsp:txBody>
      <dsp:txXfrm>
        <a:off x="435261" y="4004792"/>
        <a:ext cx="5747801" cy="399568"/>
      </dsp:txXfrm>
    </dsp:sp>
    <dsp:sp modelId="{D8F1A466-0BF9-4D71-98F4-E11C4BAB150B}">
      <dsp:nvSpPr>
        <dsp:cNvPr id="0" name=""/>
        <dsp:cNvSpPr/>
      </dsp:nvSpPr>
      <dsp:spPr>
        <a:xfrm>
          <a:off x="0" y="5806351"/>
          <a:ext cx="8272905" cy="378000"/>
        </a:xfrm>
        <a:prstGeom prst="rect">
          <a:avLst/>
        </a:prstGeom>
        <a:solidFill>
          <a:schemeClr val="lt1">
            <a:alpha val="90000"/>
            <a:hueOff val="0"/>
            <a:satOff val="0"/>
            <a:lumOff val="0"/>
            <a:alphaOff val="0"/>
          </a:schemeClr>
        </a:solidFill>
        <a:ln w="9525" cap="rnd" cmpd="sng" algn="ctr">
          <a:solidFill>
            <a:schemeClr val="accent2">
              <a:hueOff val="1354814"/>
              <a:satOff val="-6632"/>
              <a:lumOff val="3725"/>
              <a:alphaOff val="0"/>
            </a:schemeClr>
          </a:solidFill>
          <a:prstDash val="solid"/>
        </a:ln>
        <a:effectLst/>
      </dsp:spPr>
      <dsp:style>
        <a:lnRef idx="1">
          <a:scrgbClr r="0" g="0" b="0"/>
        </a:lnRef>
        <a:fillRef idx="1">
          <a:scrgbClr r="0" g="0" b="0"/>
        </a:fillRef>
        <a:effectRef idx="0">
          <a:scrgbClr r="0" g="0" b="0"/>
        </a:effectRef>
        <a:fontRef idx="minor"/>
      </dsp:style>
    </dsp:sp>
    <dsp:sp modelId="{6441D9CC-DA0C-4832-82B6-6F689A95AA55}">
      <dsp:nvSpPr>
        <dsp:cNvPr id="0" name=""/>
        <dsp:cNvSpPr/>
      </dsp:nvSpPr>
      <dsp:spPr>
        <a:xfrm>
          <a:off x="413645" y="5584951"/>
          <a:ext cx="5791033" cy="442800"/>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8887" tIns="0" rIns="218887" bIns="0" numCol="1" spcCol="1270" anchor="ctr" anchorCtr="0">
          <a:noAutofit/>
        </a:bodyPr>
        <a:lstStyle/>
        <a:p>
          <a:pPr marL="0" lvl="0" indent="0" algn="l" defTabSz="666750">
            <a:lnSpc>
              <a:spcPct val="90000"/>
            </a:lnSpc>
            <a:spcBef>
              <a:spcPct val="0"/>
            </a:spcBef>
            <a:spcAft>
              <a:spcPct val="35000"/>
            </a:spcAft>
            <a:buNone/>
          </a:pPr>
          <a:r>
            <a:rPr lang="en-US" sz="1500" b="1" kern="1200" dirty="0"/>
            <a:t>CoC Planning Project – Lead Agency Only</a:t>
          </a:r>
          <a:endParaRPr lang="en-US" sz="1500" kern="1200" dirty="0"/>
        </a:p>
      </dsp:txBody>
      <dsp:txXfrm>
        <a:off x="435261" y="5606567"/>
        <a:ext cx="5747801"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E8576-ED4E-4B41-9E7C-182855176BC1}">
      <dsp:nvSpPr>
        <dsp:cNvPr id="0" name=""/>
        <dsp:cNvSpPr/>
      </dsp:nvSpPr>
      <dsp:spPr>
        <a:xfrm>
          <a:off x="351799" y="47387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C5951-264B-4BFB-9E51-6A0F5DC95B99}">
      <dsp:nvSpPr>
        <dsp:cNvPr id="0" name=""/>
        <dsp:cNvSpPr/>
      </dsp:nvSpPr>
      <dsp:spPr>
        <a:xfrm>
          <a:off x="585799" y="707874"/>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4E6700-779B-49B3-90FC-0F751CB1BE88}">
      <dsp:nvSpPr>
        <dsp:cNvPr id="0" name=""/>
        <dsp:cNvSpPr/>
      </dsp:nvSpPr>
      <dsp:spPr>
        <a:xfrm>
          <a:off x="799" y="191387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Rental Assistance</a:t>
          </a:r>
        </a:p>
      </dsp:txBody>
      <dsp:txXfrm>
        <a:off x="799" y="1913874"/>
        <a:ext cx="1800000" cy="720000"/>
      </dsp:txXfrm>
    </dsp:sp>
    <dsp:sp modelId="{7F08F0DC-8560-4159-A278-51FDF333D192}">
      <dsp:nvSpPr>
        <dsp:cNvPr id="0" name=""/>
        <dsp:cNvSpPr/>
      </dsp:nvSpPr>
      <dsp:spPr>
        <a:xfrm>
          <a:off x="2466799" y="473873"/>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D90F7E-1D18-4215-8BA3-E7C95265C32C}">
      <dsp:nvSpPr>
        <dsp:cNvPr id="0" name=""/>
        <dsp:cNvSpPr/>
      </dsp:nvSpPr>
      <dsp:spPr>
        <a:xfrm>
          <a:off x="2700799" y="707874"/>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BAB17C-0525-4737-A580-4B55C4D4D245}">
      <dsp:nvSpPr>
        <dsp:cNvPr id="0" name=""/>
        <dsp:cNvSpPr/>
      </dsp:nvSpPr>
      <dsp:spPr>
        <a:xfrm>
          <a:off x="2115799" y="191387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Leasing</a:t>
          </a:r>
        </a:p>
      </dsp:txBody>
      <dsp:txXfrm>
        <a:off x="2115799" y="1913874"/>
        <a:ext cx="1800000" cy="720000"/>
      </dsp:txXfrm>
    </dsp:sp>
    <dsp:sp modelId="{C73E3271-8208-45D4-AD00-1B9B9004C34D}">
      <dsp:nvSpPr>
        <dsp:cNvPr id="0" name=""/>
        <dsp:cNvSpPr/>
      </dsp:nvSpPr>
      <dsp:spPr>
        <a:xfrm>
          <a:off x="4581799" y="473873"/>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0013C-A826-4936-9C69-AF90A5F5D82A}">
      <dsp:nvSpPr>
        <dsp:cNvPr id="0" name=""/>
        <dsp:cNvSpPr/>
      </dsp:nvSpPr>
      <dsp:spPr>
        <a:xfrm>
          <a:off x="4815799" y="707874"/>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2F9B08-A15D-46FD-8A46-B19F7E9667A0}">
      <dsp:nvSpPr>
        <dsp:cNvPr id="0" name=""/>
        <dsp:cNvSpPr/>
      </dsp:nvSpPr>
      <dsp:spPr>
        <a:xfrm>
          <a:off x="4230799" y="191387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Supportive Services</a:t>
          </a:r>
        </a:p>
      </dsp:txBody>
      <dsp:txXfrm>
        <a:off x="4230799" y="1913874"/>
        <a:ext cx="1800000" cy="720000"/>
      </dsp:txXfrm>
    </dsp:sp>
    <dsp:sp modelId="{2BBDBFF0-2821-4F47-A4F5-2A18DE07A2C6}">
      <dsp:nvSpPr>
        <dsp:cNvPr id="0" name=""/>
        <dsp:cNvSpPr/>
      </dsp:nvSpPr>
      <dsp:spPr>
        <a:xfrm>
          <a:off x="6696799" y="473873"/>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5598C9-302D-4516-8580-72F1D477D502}">
      <dsp:nvSpPr>
        <dsp:cNvPr id="0" name=""/>
        <dsp:cNvSpPr/>
      </dsp:nvSpPr>
      <dsp:spPr>
        <a:xfrm>
          <a:off x="6930800" y="707874"/>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60C60B-708A-4512-B332-CAB6666A043D}">
      <dsp:nvSpPr>
        <dsp:cNvPr id="0" name=""/>
        <dsp:cNvSpPr/>
      </dsp:nvSpPr>
      <dsp:spPr>
        <a:xfrm>
          <a:off x="6345799" y="191387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Operating Costs</a:t>
          </a:r>
        </a:p>
      </dsp:txBody>
      <dsp:txXfrm>
        <a:off x="6345799" y="1913874"/>
        <a:ext cx="1800000" cy="720000"/>
      </dsp:txXfrm>
    </dsp:sp>
    <dsp:sp modelId="{DE1619A8-0A69-459C-A2AE-85C899161496}">
      <dsp:nvSpPr>
        <dsp:cNvPr id="0" name=""/>
        <dsp:cNvSpPr/>
      </dsp:nvSpPr>
      <dsp:spPr>
        <a:xfrm>
          <a:off x="8811800" y="473873"/>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90AC1B-7078-40F3-B00E-C1B0B9E81170}">
      <dsp:nvSpPr>
        <dsp:cNvPr id="0" name=""/>
        <dsp:cNvSpPr/>
      </dsp:nvSpPr>
      <dsp:spPr>
        <a:xfrm>
          <a:off x="9045800" y="707874"/>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CCFAC8-220E-4283-8A89-C1E7F4A49417}">
      <dsp:nvSpPr>
        <dsp:cNvPr id="0" name=""/>
        <dsp:cNvSpPr/>
      </dsp:nvSpPr>
      <dsp:spPr>
        <a:xfrm>
          <a:off x="8460800" y="191387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Project Administrative Costs</a:t>
          </a:r>
        </a:p>
      </dsp:txBody>
      <dsp:txXfrm>
        <a:off x="8460800" y="1913874"/>
        <a:ext cx="18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C8CDF-4FDE-4C93-ADF1-E4E86A76BEE7}">
      <dsp:nvSpPr>
        <dsp:cNvPr id="0" name=""/>
        <dsp:cNvSpPr/>
      </dsp:nvSpPr>
      <dsp:spPr>
        <a:xfrm>
          <a:off x="2378921" y="873314"/>
          <a:ext cx="516455" cy="91440"/>
        </a:xfrm>
        <a:custGeom>
          <a:avLst/>
          <a:gdLst/>
          <a:ahLst/>
          <a:cxnLst/>
          <a:rect l="0" t="0" r="0" b="0"/>
          <a:pathLst>
            <a:path>
              <a:moveTo>
                <a:pt x="0" y="45720"/>
              </a:moveTo>
              <a:lnTo>
                <a:pt x="516455"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3473" y="916299"/>
        <a:ext cx="27352" cy="5470"/>
      </dsp:txXfrm>
    </dsp:sp>
    <dsp:sp modelId="{3AF0F125-2F3C-4C72-9E56-41E58FA69A0E}">
      <dsp:nvSpPr>
        <dsp:cNvPr id="0" name=""/>
        <dsp:cNvSpPr/>
      </dsp:nvSpPr>
      <dsp:spPr>
        <a:xfrm>
          <a:off x="2220" y="205484"/>
          <a:ext cx="2378501" cy="142710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549" tIns="122338" rIns="116549" bIns="122338" numCol="1" spcCol="1270" anchor="ctr" anchorCtr="0">
          <a:noAutofit/>
        </a:bodyPr>
        <a:lstStyle/>
        <a:p>
          <a:pPr marL="0" lvl="0" indent="0" algn="ctr" defTabSz="533400">
            <a:lnSpc>
              <a:spcPct val="90000"/>
            </a:lnSpc>
            <a:spcBef>
              <a:spcPct val="0"/>
            </a:spcBef>
            <a:spcAft>
              <a:spcPct val="35000"/>
            </a:spcAft>
            <a:buNone/>
          </a:pPr>
          <a:r>
            <a:rPr lang="en-US" sz="1200" kern="1200"/>
            <a:t>Determine if you are an eligible Project Applicant and have the capacity to administer the funding if awarded</a:t>
          </a:r>
        </a:p>
      </dsp:txBody>
      <dsp:txXfrm>
        <a:off x="2220" y="205484"/>
        <a:ext cx="2378501" cy="1427100"/>
      </dsp:txXfrm>
    </dsp:sp>
    <dsp:sp modelId="{7CA6E995-87A3-4ADC-80A5-FA53DA6232AB}">
      <dsp:nvSpPr>
        <dsp:cNvPr id="0" name=""/>
        <dsp:cNvSpPr/>
      </dsp:nvSpPr>
      <dsp:spPr>
        <a:xfrm>
          <a:off x="5304478" y="873314"/>
          <a:ext cx="516455" cy="91440"/>
        </a:xfrm>
        <a:custGeom>
          <a:avLst/>
          <a:gdLst/>
          <a:ahLst/>
          <a:cxnLst/>
          <a:rect l="0" t="0" r="0" b="0"/>
          <a:pathLst>
            <a:path>
              <a:moveTo>
                <a:pt x="0" y="45720"/>
              </a:moveTo>
              <a:lnTo>
                <a:pt x="516455"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9029" y="916299"/>
        <a:ext cx="27352" cy="5470"/>
      </dsp:txXfrm>
    </dsp:sp>
    <dsp:sp modelId="{C7295535-E88E-4C47-A6DD-FDA58E5461E0}">
      <dsp:nvSpPr>
        <dsp:cNvPr id="0" name=""/>
        <dsp:cNvSpPr/>
      </dsp:nvSpPr>
      <dsp:spPr>
        <a:xfrm>
          <a:off x="2927777" y="205484"/>
          <a:ext cx="2378501" cy="142710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549" tIns="122338" rIns="116549" bIns="122338" numCol="1" spcCol="1270" anchor="ctr" anchorCtr="0">
          <a:noAutofit/>
        </a:bodyPr>
        <a:lstStyle/>
        <a:p>
          <a:pPr marL="0" lvl="0" indent="0" algn="ctr" defTabSz="533400">
            <a:lnSpc>
              <a:spcPct val="90000"/>
            </a:lnSpc>
            <a:spcBef>
              <a:spcPct val="0"/>
            </a:spcBef>
            <a:spcAft>
              <a:spcPct val="35000"/>
            </a:spcAft>
            <a:buNone/>
          </a:pPr>
          <a:r>
            <a:rPr lang="en-US" sz="1200" kern="1200"/>
            <a:t>Determine what eligible Project Type you want to request and the approximate amount of funding you will request</a:t>
          </a:r>
        </a:p>
      </dsp:txBody>
      <dsp:txXfrm>
        <a:off x="2927777" y="205484"/>
        <a:ext cx="2378501" cy="1427100"/>
      </dsp:txXfrm>
    </dsp:sp>
    <dsp:sp modelId="{77C89759-125D-4FE7-BE9A-9CFECEF489F7}">
      <dsp:nvSpPr>
        <dsp:cNvPr id="0" name=""/>
        <dsp:cNvSpPr/>
      </dsp:nvSpPr>
      <dsp:spPr>
        <a:xfrm>
          <a:off x="8230034" y="873314"/>
          <a:ext cx="516455" cy="91440"/>
        </a:xfrm>
        <a:custGeom>
          <a:avLst/>
          <a:gdLst/>
          <a:ahLst/>
          <a:cxnLst/>
          <a:rect l="0" t="0" r="0" b="0"/>
          <a:pathLst>
            <a:path>
              <a:moveTo>
                <a:pt x="0" y="45720"/>
              </a:moveTo>
              <a:lnTo>
                <a:pt x="516455"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74586" y="916299"/>
        <a:ext cx="27352" cy="5470"/>
      </dsp:txXfrm>
    </dsp:sp>
    <dsp:sp modelId="{694CEDFD-C075-4818-858F-8BC01B62971A}">
      <dsp:nvSpPr>
        <dsp:cNvPr id="0" name=""/>
        <dsp:cNvSpPr/>
      </dsp:nvSpPr>
      <dsp:spPr>
        <a:xfrm>
          <a:off x="5853333" y="205484"/>
          <a:ext cx="2378501" cy="142710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549" tIns="122338" rIns="116549" bIns="122338" numCol="1" spcCol="1270" anchor="ctr" anchorCtr="0">
          <a:noAutofit/>
        </a:bodyPr>
        <a:lstStyle/>
        <a:p>
          <a:pPr marL="0" lvl="0" indent="0" algn="ctr" defTabSz="533400">
            <a:lnSpc>
              <a:spcPct val="90000"/>
            </a:lnSpc>
            <a:spcBef>
              <a:spcPct val="0"/>
            </a:spcBef>
            <a:spcAft>
              <a:spcPct val="35000"/>
            </a:spcAft>
            <a:buNone/>
          </a:pPr>
          <a:r>
            <a:rPr lang="en-US" sz="1200" kern="1200" dirty="0"/>
            <a:t>Choose the correct Project Application from the website</a:t>
          </a:r>
        </a:p>
      </dsp:txBody>
      <dsp:txXfrm>
        <a:off x="5853333" y="205484"/>
        <a:ext cx="2378501" cy="1427100"/>
      </dsp:txXfrm>
    </dsp:sp>
    <dsp:sp modelId="{B57BFFBE-5054-48A1-8CF1-452363DBDC4D}">
      <dsp:nvSpPr>
        <dsp:cNvPr id="0" name=""/>
        <dsp:cNvSpPr/>
      </dsp:nvSpPr>
      <dsp:spPr>
        <a:xfrm>
          <a:off x="1191471" y="1630784"/>
          <a:ext cx="8776669" cy="516455"/>
        </a:xfrm>
        <a:custGeom>
          <a:avLst/>
          <a:gdLst/>
          <a:ahLst/>
          <a:cxnLst/>
          <a:rect l="0" t="0" r="0" b="0"/>
          <a:pathLst>
            <a:path>
              <a:moveTo>
                <a:pt x="8776669" y="0"/>
              </a:moveTo>
              <a:lnTo>
                <a:pt x="8776669" y="275327"/>
              </a:lnTo>
              <a:lnTo>
                <a:pt x="0" y="275327"/>
              </a:lnTo>
              <a:lnTo>
                <a:pt x="0" y="516455"/>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9963" y="1886277"/>
        <a:ext cx="439685" cy="5470"/>
      </dsp:txXfrm>
    </dsp:sp>
    <dsp:sp modelId="{E49E9D67-1D48-4BCE-B305-526A82D9FDEA}">
      <dsp:nvSpPr>
        <dsp:cNvPr id="0" name=""/>
        <dsp:cNvSpPr/>
      </dsp:nvSpPr>
      <dsp:spPr>
        <a:xfrm>
          <a:off x="8778890" y="205484"/>
          <a:ext cx="2378501" cy="142710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549" tIns="122338" rIns="116549" bIns="122338" numCol="1" spcCol="1270" anchor="ctr" anchorCtr="0">
          <a:noAutofit/>
        </a:bodyPr>
        <a:lstStyle/>
        <a:p>
          <a:pPr marL="0" lvl="0" indent="0" algn="ctr" defTabSz="533400">
            <a:lnSpc>
              <a:spcPct val="90000"/>
            </a:lnSpc>
            <a:spcBef>
              <a:spcPct val="0"/>
            </a:spcBef>
            <a:spcAft>
              <a:spcPct val="35000"/>
            </a:spcAft>
            <a:buNone/>
          </a:pPr>
          <a:r>
            <a:rPr lang="en-US" sz="1200" kern="1200" dirty="0"/>
            <a:t>Complete the Project Application AND, if a new project, the Budget Form</a:t>
          </a:r>
        </a:p>
      </dsp:txBody>
      <dsp:txXfrm>
        <a:off x="8778890" y="205484"/>
        <a:ext cx="2378501" cy="1427100"/>
      </dsp:txXfrm>
    </dsp:sp>
    <dsp:sp modelId="{6B6EDC09-ED04-43E1-B5CE-992C3C2D745B}">
      <dsp:nvSpPr>
        <dsp:cNvPr id="0" name=""/>
        <dsp:cNvSpPr/>
      </dsp:nvSpPr>
      <dsp:spPr>
        <a:xfrm>
          <a:off x="2378921" y="2847470"/>
          <a:ext cx="516455" cy="91440"/>
        </a:xfrm>
        <a:custGeom>
          <a:avLst/>
          <a:gdLst/>
          <a:ahLst/>
          <a:cxnLst/>
          <a:rect l="0" t="0" r="0" b="0"/>
          <a:pathLst>
            <a:path>
              <a:moveTo>
                <a:pt x="0" y="45720"/>
              </a:moveTo>
              <a:lnTo>
                <a:pt x="516455"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3473" y="2890455"/>
        <a:ext cx="27352" cy="5470"/>
      </dsp:txXfrm>
    </dsp:sp>
    <dsp:sp modelId="{4765EAC2-BE0A-4332-8200-A9C4447B6F11}">
      <dsp:nvSpPr>
        <dsp:cNvPr id="0" name=""/>
        <dsp:cNvSpPr/>
      </dsp:nvSpPr>
      <dsp:spPr>
        <a:xfrm>
          <a:off x="2220" y="2179640"/>
          <a:ext cx="2378501" cy="142710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549" tIns="122338" rIns="116549" bIns="122338" numCol="1" spcCol="1270" anchor="ctr" anchorCtr="0">
          <a:noAutofit/>
        </a:bodyPr>
        <a:lstStyle/>
        <a:p>
          <a:pPr marL="0" lvl="0" indent="0" algn="ctr" defTabSz="533400">
            <a:lnSpc>
              <a:spcPct val="90000"/>
            </a:lnSpc>
            <a:spcBef>
              <a:spcPct val="0"/>
            </a:spcBef>
            <a:spcAft>
              <a:spcPct val="35000"/>
            </a:spcAft>
            <a:buNone/>
          </a:pPr>
          <a:r>
            <a:rPr lang="en-US" sz="1200" kern="1200" dirty="0"/>
            <a:t>Submit the Project Application and Budget by email by the deadline</a:t>
          </a:r>
        </a:p>
      </dsp:txBody>
      <dsp:txXfrm>
        <a:off x="2220" y="2179640"/>
        <a:ext cx="2378501" cy="1427100"/>
      </dsp:txXfrm>
    </dsp:sp>
    <dsp:sp modelId="{F6DF8A2B-7FA7-41BF-8A42-7879C8D3E330}">
      <dsp:nvSpPr>
        <dsp:cNvPr id="0" name=""/>
        <dsp:cNvSpPr/>
      </dsp:nvSpPr>
      <dsp:spPr>
        <a:xfrm>
          <a:off x="5304478" y="2847470"/>
          <a:ext cx="516455" cy="91440"/>
        </a:xfrm>
        <a:custGeom>
          <a:avLst/>
          <a:gdLst/>
          <a:ahLst/>
          <a:cxnLst/>
          <a:rect l="0" t="0" r="0" b="0"/>
          <a:pathLst>
            <a:path>
              <a:moveTo>
                <a:pt x="0" y="45720"/>
              </a:moveTo>
              <a:lnTo>
                <a:pt x="516455" y="45720"/>
              </a:lnTo>
            </a:path>
          </a:pathLst>
        </a:custGeom>
        <a:noFill/>
        <a:ln w="9525"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9029" y="2890455"/>
        <a:ext cx="27352" cy="5470"/>
      </dsp:txXfrm>
    </dsp:sp>
    <dsp:sp modelId="{F0B6E59B-2B5A-4F2C-87A0-D5F3FA9F850D}">
      <dsp:nvSpPr>
        <dsp:cNvPr id="0" name=""/>
        <dsp:cNvSpPr/>
      </dsp:nvSpPr>
      <dsp:spPr>
        <a:xfrm>
          <a:off x="2927777" y="2179640"/>
          <a:ext cx="2378501" cy="142710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549" tIns="122338" rIns="116549" bIns="122338" numCol="1" spcCol="1270" anchor="ctr" anchorCtr="0">
          <a:noAutofit/>
        </a:bodyPr>
        <a:lstStyle/>
        <a:p>
          <a:pPr marL="0" lvl="0" indent="0" algn="ctr" defTabSz="533400">
            <a:lnSpc>
              <a:spcPct val="90000"/>
            </a:lnSpc>
            <a:spcBef>
              <a:spcPct val="0"/>
            </a:spcBef>
            <a:spcAft>
              <a:spcPct val="35000"/>
            </a:spcAft>
            <a:buNone/>
          </a:pPr>
          <a:r>
            <a:rPr lang="en-US" sz="1200" kern="1200"/>
            <a:t>If selected for inclusion in the local competition, complete Project Application in e-snaps*</a:t>
          </a:r>
        </a:p>
      </dsp:txBody>
      <dsp:txXfrm>
        <a:off x="2927777" y="2179640"/>
        <a:ext cx="2378501" cy="1427100"/>
      </dsp:txXfrm>
    </dsp:sp>
    <dsp:sp modelId="{D2C08AFD-BFA7-455E-B798-13E6FAA1D141}">
      <dsp:nvSpPr>
        <dsp:cNvPr id="0" name=""/>
        <dsp:cNvSpPr/>
      </dsp:nvSpPr>
      <dsp:spPr>
        <a:xfrm>
          <a:off x="5853333" y="2179640"/>
          <a:ext cx="2378501" cy="1427100"/>
        </a:xfrm>
        <a:prstGeom prst="rect">
          <a:avLst/>
        </a:prstGeom>
        <a:solidFill>
          <a:schemeClr val="accent5">
            <a:lumMod val="60000"/>
            <a:lumOff val="40000"/>
          </a:schemeClr>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549" tIns="122338" rIns="116549" bIns="122338" numCol="1" spcCol="1270" anchor="ctr" anchorCtr="0">
          <a:noAutofit/>
        </a:bodyPr>
        <a:lstStyle/>
        <a:p>
          <a:pPr marL="0" lvl="0" indent="0" algn="ctr" defTabSz="533400">
            <a:lnSpc>
              <a:spcPct val="90000"/>
            </a:lnSpc>
            <a:spcBef>
              <a:spcPct val="0"/>
            </a:spcBef>
            <a:spcAft>
              <a:spcPct val="35000"/>
            </a:spcAft>
            <a:buNone/>
          </a:pPr>
          <a:r>
            <a:rPr lang="en-US" sz="1200" i="1" kern="1200" dirty="0">
              <a:solidFill>
                <a:schemeClr val="tx1"/>
              </a:solidFill>
            </a:rPr>
            <a:t>*Note: If you are not a current e-snaps user, go ahead and get signed up for that system ASAP and begin entering data as early as possible! (It’s </a:t>
          </a:r>
          <a:r>
            <a:rPr lang="en-US" sz="1200" i="1" u="sng" kern="1200" dirty="0">
              <a:solidFill>
                <a:schemeClr val="tx1"/>
              </a:solidFill>
            </a:rPr>
            <a:t>not</a:t>
          </a:r>
          <a:r>
            <a:rPr lang="en-US" sz="1200" i="1" kern="1200" dirty="0">
              <a:solidFill>
                <a:schemeClr val="tx1"/>
              </a:solidFill>
            </a:rPr>
            <a:t> easy)</a:t>
          </a:r>
        </a:p>
      </dsp:txBody>
      <dsp:txXfrm>
        <a:off x="5853333" y="2179640"/>
        <a:ext cx="2378501" cy="14271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F8B29-4719-4FE2-BEF7-A4363E591551}">
      <dsp:nvSpPr>
        <dsp:cNvPr id="0" name=""/>
        <dsp:cNvSpPr/>
      </dsp:nvSpPr>
      <dsp:spPr>
        <a:xfrm>
          <a:off x="1789308" y="1935"/>
          <a:ext cx="7157232" cy="1002777"/>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870" tIns="254705" rIns="138870" bIns="254705"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2"/>
              </a:solidFill>
              <a:hlinkClick xmlns:r="http://schemas.openxmlformats.org/officeDocument/2006/relationships" r:id="rId1">
                <a:extLst>
                  <a:ext uri="{A12FA001-AC4F-418D-AE19-62706E023703}">
                    <ahyp:hlinkClr xmlns:ahyp="http://schemas.microsoft.com/office/drawing/2018/hyperlinkcolor" val="tx"/>
                  </a:ext>
                </a:extLst>
              </a:hlinkClick>
            </a:rPr>
            <a:t>cocnofo@tchelpspot.org</a:t>
          </a:r>
          <a:r>
            <a:rPr lang="en-US" sz="2800" b="1" kern="1200" dirty="0">
              <a:solidFill>
                <a:schemeClr val="bg2"/>
              </a:solidFill>
            </a:rPr>
            <a:t>  </a:t>
          </a:r>
        </a:p>
      </dsp:txBody>
      <dsp:txXfrm>
        <a:off x="1789308" y="1935"/>
        <a:ext cx="7157232" cy="1002777"/>
      </dsp:txXfrm>
    </dsp:sp>
    <dsp:sp modelId="{EF7CB151-273A-4F67-AB6E-A1FB047FB4A7}">
      <dsp:nvSpPr>
        <dsp:cNvPr id="0" name=""/>
        <dsp:cNvSpPr/>
      </dsp:nvSpPr>
      <dsp:spPr>
        <a:xfrm>
          <a:off x="0" y="1935"/>
          <a:ext cx="1789308" cy="1002777"/>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4684" tIns="99052" rIns="94684" bIns="99052" numCol="1" spcCol="1270" anchor="ctr" anchorCtr="0">
          <a:noAutofit/>
        </a:bodyPr>
        <a:lstStyle/>
        <a:p>
          <a:pPr marL="0" lvl="0" indent="0" algn="ctr" defTabSz="666750">
            <a:lnSpc>
              <a:spcPct val="90000"/>
            </a:lnSpc>
            <a:spcBef>
              <a:spcPct val="0"/>
            </a:spcBef>
            <a:spcAft>
              <a:spcPct val="35000"/>
            </a:spcAft>
            <a:buNone/>
          </a:pPr>
          <a:r>
            <a:rPr lang="en-US" sz="1500" kern="1200"/>
            <a:t>Any and all questions (local)</a:t>
          </a:r>
        </a:p>
      </dsp:txBody>
      <dsp:txXfrm>
        <a:off x="0" y="1935"/>
        <a:ext cx="1789308" cy="1002777"/>
      </dsp:txXfrm>
    </dsp:sp>
    <dsp:sp modelId="{832C134A-0073-4E09-82D2-73809BA2508A}">
      <dsp:nvSpPr>
        <dsp:cNvPr id="0" name=""/>
        <dsp:cNvSpPr/>
      </dsp:nvSpPr>
      <dsp:spPr>
        <a:xfrm>
          <a:off x="1789308" y="1064879"/>
          <a:ext cx="7157232" cy="1002777"/>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870" tIns="254705" rIns="138870" bIns="254705"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2"/>
              </a:solidFill>
              <a:hlinkClick xmlns:r="http://schemas.openxmlformats.org/officeDocument/2006/relationships" r:id="rId2">
                <a:extLst>
                  <a:ext uri="{A12FA001-AC4F-418D-AE19-62706E023703}">
                    <ahyp:hlinkClr xmlns:ahyp="http://schemas.microsoft.com/office/drawing/2018/hyperlinkcolor" val="tx"/>
                  </a:ext>
                </a:extLst>
              </a:hlinkClick>
            </a:rPr>
            <a:t>pourciau.susan@gmail.com</a:t>
          </a:r>
          <a:endParaRPr lang="en-US" sz="2800" b="1" kern="1200" dirty="0">
            <a:solidFill>
              <a:schemeClr val="bg2"/>
            </a:solidFill>
          </a:endParaRPr>
        </a:p>
      </dsp:txBody>
      <dsp:txXfrm>
        <a:off x="1789308" y="1064879"/>
        <a:ext cx="7157232" cy="1002777"/>
      </dsp:txXfrm>
    </dsp:sp>
    <dsp:sp modelId="{53293D25-4AFB-4E10-9CC9-62D4192FC1E9}">
      <dsp:nvSpPr>
        <dsp:cNvPr id="0" name=""/>
        <dsp:cNvSpPr/>
      </dsp:nvSpPr>
      <dsp:spPr>
        <a:xfrm>
          <a:off x="0" y="1064879"/>
          <a:ext cx="1789308" cy="1002777"/>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4684" tIns="99052" rIns="94684" bIns="99052" numCol="1" spcCol="1270" anchor="ctr" anchorCtr="0">
          <a:noAutofit/>
        </a:bodyPr>
        <a:lstStyle/>
        <a:p>
          <a:pPr marL="0" lvl="0" indent="0" algn="ctr" defTabSz="666750">
            <a:lnSpc>
              <a:spcPct val="90000"/>
            </a:lnSpc>
            <a:spcBef>
              <a:spcPct val="0"/>
            </a:spcBef>
            <a:spcAft>
              <a:spcPct val="35000"/>
            </a:spcAft>
            <a:buNone/>
          </a:pPr>
          <a:r>
            <a:rPr lang="en-US" sz="1500" kern="1200" dirty="0"/>
            <a:t>Assistance with e-snaps and CoC funding rules (local) </a:t>
          </a:r>
        </a:p>
      </dsp:txBody>
      <dsp:txXfrm>
        <a:off x="0" y="1064879"/>
        <a:ext cx="1789308" cy="1002777"/>
      </dsp:txXfrm>
    </dsp:sp>
    <dsp:sp modelId="{479AB786-1A62-4A69-B1D0-ED6CDF29D7D2}">
      <dsp:nvSpPr>
        <dsp:cNvPr id="0" name=""/>
        <dsp:cNvSpPr/>
      </dsp:nvSpPr>
      <dsp:spPr>
        <a:xfrm>
          <a:off x="1789308" y="2127823"/>
          <a:ext cx="7157232" cy="1002777"/>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870" tIns="254705" rIns="138870" bIns="254705"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2"/>
              </a:solidFill>
              <a:hlinkClick xmlns:r="http://schemas.openxmlformats.org/officeDocument/2006/relationships" r:id="rId3">
                <a:extLst>
                  <a:ext uri="{A12FA001-AC4F-418D-AE19-62706E023703}">
                    <ahyp:hlinkClr xmlns:ahyp="http://schemas.microsoft.com/office/drawing/2018/hyperlinkcolor" val="tx"/>
                  </a:ext>
                </a:extLst>
              </a:hlinkClick>
            </a:rPr>
            <a:t>CoCNOFO@hud.gov</a:t>
          </a:r>
          <a:r>
            <a:rPr lang="en-US" sz="2800" b="1" kern="1200" dirty="0">
              <a:solidFill>
                <a:schemeClr val="bg2"/>
              </a:solidFill>
            </a:rPr>
            <a:t> </a:t>
          </a:r>
        </a:p>
      </dsp:txBody>
      <dsp:txXfrm>
        <a:off x="1789308" y="2127823"/>
        <a:ext cx="7157232" cy="1002777"/>
      </dsp:txXfrm>
    </dsp:sp>
    <dsp:sp modelId="{3FB6DBA5-37CA-4762-B75B-6C89C03C661C}">
      <dsp:nvSpPr>
        <dsp:cNvPr id="0" name=""/>
        <dsp:cNvSpPr/>
      </dsp:nvSpPr>
      <dsp:spPr>
        <a:xfrm>
          <a:off x="0" y="2127823"/>
          <a:ext cx="1789308" cy="1002777"/>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4684" tIns="99052" rIns="94684" bIns="99052" numCol="1" spcCol="1270" anchor="ctr" anchorCtr="0">
          <a:noAutofit/>
        </a:bodyPr>
        <a:lstStyle/>
        <a:p>
          <a:pPr marL="0" lvl="0" indent="0" algn="ctr" defTabSz="666750">
            <a:lnSpc>
              <a:spcPct val="90000"/>
            </a:lnSpc>
            <a:spcBef>
              <a:spcPct val="0"/>
            </a:spcBef>
            <a:spcAft>
              <a:spcPct val="35000"/>
            </a:spcAft>
            <a:buNone/>
          </a:pPr>
          <a:r>
            <a:rPr lang="en-US" sz="1500" kern="1200" dirty="0"/>
            <a:t>Assistance with HUD CoC Program NOFO (HUD)</a:t>
          </a:r>
        </a:p>
      </dsp:txBody>
      <dsp:txXfrm>
        <a:off x="0" y="2127823"/>
        <a:ext cx="1789308" cy="1002777"/>
      </dsp:txXfrm>
    </dsp:sp>
    <dsp:sp modelId="{883F7C7E-D459-410C-BC12-7F348A92DD12}">
      <dsp:nvSpPr>
        <dsp:cNvPr id="0" name=""/>
        <dsp:cNvSpPr/>
      </dsp:nvSpPr>
      <dsp:spPr>
        <a:xfrm>
          <a:off x="1789308" y="3190767"/>
          <a:ext cx="7157232" cy="1002777"/>
        </a:xfrm>
        <a:prstGeom prst="rect">
          <a:avLst/>
        </a:prstGeom>
        <a:solidFill>
          <a:schemeClr val="accent4">
            <a:alpha val="90000"/>
            <a:tint val="40000"/>
            <a:hueOff val="0"/>
            <a:satOff val="0"/>
            <a:lumOff val="0"/>
            <a:alphaOff val="0"/>
          </a:schemeClr>
        </a:solidFill>
        <a:ln w="9525" cap="rnd"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870" tIns="254705" rIns="138870" bIns="254705"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2"/>
              </a:solidFill>
              <a:hlinkClick xmlns:r="http://schemas.openxmlformats.org/officeDocument/2006/relationships" r:id="rId4">
                <a:extLst>
                  <a:ext uri="{A12FA001-AC4F-418D-AE19-62706E023703}">
                    <ahyp:hlinkClr xmlns:ahyp="http://schemas.microsoft.com/office/drawing/2018/hyperlinkcolor" val="tx"/>
                  </a:ext>
                </a:extLst>
              </a:hlinkClick>
            </a:rPr>
            <a:t>E-snaps@hud.gov</a:t>
          </a:r>
          <a:endParaRPr lang="en-US" sz="2800" b="1" kern="1200" dirty="0">
            <a:solidFill>
              <a:schemeClr val="bg2"/>
            </a:solidFill>
          </a:endParaRPr>
        </a:p>
      </dsp:txBody>
      <dsp:txXfrm>
        <a:off x="1789308" y="3190767"/>
        <a:ext cx="7157232" cy="1002777"/>
      </dsp:txXfrm>
    </dsp:sp>
    <dsp:sp modelId="{B208B661-A797-42E5-B620-B2B0DAF38C92}">
      <dsp:nvSpPr>
        <dsp:cNvPr id="0" name=""/>
        <dsp:cNvSpPr/>
      </dsp:nvSpPr>
      <dsp:spPr>
        <a:xfrm>
          <a:off x="0" y="3190767"/>
          <a:ext cx="1789308" cy="1002777"/>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4684" tIns="99052" rIns="94684" bIns="99052" numCol="1" spcCol="1270" anchor="ctr" anchorCtr="0">
          <a:noAutofit/>
        </a:bodyPr>
        <a:lstStyle/>
        <a:p>
          <a:pPr marL="0" lvl="0" indent="0" algn="ctr" defTabSz="666750">
            <a:lnSpc>
              <a:spcPct val="90000"/>
            </a:lnSpc>
            <a:spcBef>
              <a:spcPct val="0"/>
            </a:spcBef>
            <a:spcAft>
              <a:spcPct val="35000"/>
            </a:spcAft>
            <a:buNone/>
          </a:pPr>
          <a:r>
            <a:rPr lang="en-US" sz="1500" kern="1200" dirty="0"/>
            <a:t>Assistance with e-snaps (HUD) </a:t>
          </a:r>
        </a:p>
      </dsp:txBody>
      <dsp:txXfrm>
        <a:off x="0" y="3190767"/>
        <a:ext cx="1789308" cy="10027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364DC9-9C38-4786-328B-BBBD636E25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8B6981-7111-BD29-43F1-61414A2221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9484A-5A03-1E42-A3D6-206269EA9A4B}" type="datetimeFigureOut">
              <a:rPr lang="en-US" smtClean="0"/>
              <a:t>6/23/2026</a:t>
            </a:fld>
            <a:endParaRPr lang="en-US"/>
          </a:p>
        </p:txBody>
      </p:sp>
      <p:sp>
        <p:nvSpPr>
          <p:cNvPr id="4" name="Footer Placeholder 3">
            <a:extLst>
              <a:ext uri="{FF2B5EF4-FFF2-40B4-BE49-F238E27FC236}">
                <a16:creationId xmlns:a16="http://schemas.microsoft.com/office/drawing/2014/main" id="{ABBC8054-1112-DC30-E0BC-AAC539CC40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Pasco County Continuum of Care - 2025</a:t>
            </a:r>
          </a:p>
        </p:txBody>
      </p:sp>
      <p:sp>
        <p:nvSpPr>
          <p:cNvPr id="5" name="Slide Number Placeholder 4">
            <a:extLst>
              <a:ext uri="{FF2B5EF4-FFF2-40B4-BE49-F238E27FC236}">
                <a16:creationId xmlns:a16="http://schemas.microsoft.com/office/drawing/2014/main" id="{9EA03018-F541-813E-E0F0-C07061D616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195898-4E4E-B145-960C-B997FD990F45}" type="slidenum">
              <a:rPr lang="en-US" smtClean="0"/>
              <a:t>‹#›</a:t>
            </a:fld>
            <a:endParaRPr lang="en-US"/>
          </a:p>
        </p:txBody>
      </p:sp>
    </p:spTree>
    <p:extLst>
      <p:ext uri="{BB962C8B-B14F-4D97-AF65-F5344CB8AC3E}">
        <p14:creationId xmlns:p14="http://schemas.microsoft.com/office/powerpoint/2010/main" val="661280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EA2C5-4272-0045-B435-CFCC80375DC3}" type="datetimeFigureOut">
              <a:rPr lang="en-US" smtClean="0"/>
              <a:t>6/23/2026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Pasco County Continuum of Care - 2025</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E6E2F-F50F-E041-AC8F-D5D0915C4CEC}" type="slidenum">
              <a:rPr lang="en-US" smtClean="0"/>
              <a:t>‹#›</a:t>
            </a:fld>
            <a:endParaRPr lang="en-US"/>
          </a:p>
        </p:txBody>
      </p:sp>
    </p:spTree>
    <p:extLst>
      <p:ext uri="{BB962C8B-B14F-4D97-AF65-F5344CB8AC3E}">
        <p14:creationId xmlns:p14="http://schemas.microsoft.com/office/powerpoint/2010/main" val="30241043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8FC8E4-90D3-2047-B50E-193E81266FD9}" type="datetime1">
              <a:rPr lang="en-US" smtClean="0"/>
              <a:t>6/23/2026</a:t>
            </a:fld>
            <a:endParaRPr lang="en-US" dirty="0"/>
          </a:p>
        </p:txBody>
      </p:sp>
      <p:sp>
        <p:nvSpPr>
          <p:cNvPr id="5" name="Footer Placeholder 4"/>
          <p:cNvSpPr>
            <a:spLocks noGrp="1"/>
          </p:cNvSpPr>
          <p:nvPr>
            <p:ph type="ftr" sz="quarter" idx="11"/>
          </p:nvPr>
        </p:nvSpPr>
        <p:spPr/>
        <p:txBody>
          <a:bodyPr/>
          <a:lstStyle/>
          <a:p>
            <a:r>
              <a:rPr lang="en-US" dirty="0"/>
              <a:t>Pasco County Continuum of Care - 2025</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8F8409-9DB9-F745-95C0-25759204A627}" type="datetime1">
              <a:rPr lang="en-US" smtClean="0"/>
              <a:t>6/23/2026</a:t>
            </a:fld>
            <a:endParaRPr lang="en-US" dirty="0"/>
          </a:p>
        </p:txBody>
      </p:sp>
      <p:sp>
        <p:nvSpPr>
          <p:cNvPr id="6" name="Footer Placeholder 5"/>
          <p:cNvSpPr>
            <a:spLocks noGrp="1"/>
          </p:cNvSpPr>
          <p:nvPr>
            <p:ph type="ftr" sz="quarter" idx="11"/>
          </p:nvPr>
        </p:nvSpPr>
        <p:spPr/>
        <p:txBody>
          <a:bodyPr/>
          <a:lstStyle/>
          <a:p>
            <a:r>
              <a:rPr lang="en-US"/>
              <a:t>Pasco County Continuum of Care - 2025</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481776-5A84-C44D-842C-99B22A021663}" type="datetime1">
              <a:rPr lang="en-US" smtClean="0"/>
              <a:t>6/23/2026</a:t>
            </a:fld>
            <a:endParaRPr lang="en-US" dirty="0"/>
          </a:p>
        </p:txBody>
      </p:sp>
      <p:sp>
        <p:nvSpPr>
          <p:cNvPr id="5" name="Footer Placeholder 4"/>
          <p:cNvSpPr>
            <a:spLocks noGrp="1"/>
          </p:cNvSpPr>
          <p:nvPr>
            <p:ph type="ftr" sz="quarter" idx="11"/>
          </p:nvPr>
        </p:nvSpPr>
        <p:spPr/>
        <p:txBody>
          <a:bodyPr/>
          <a:lstStyle/>
          <a:p>
            <a:r>
              <a:rPr lang="en-US"/>
              <a:t>Pasco County Continuum of Care - 2025</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E4EF8E0-B9FB-D145-8581-FB9DA742762A}" type="datetime1">
              <a:rPr lang="en-US" smtClean="0"/>
              <a:t>6/23/2026</a:t>
            </a:fld>
            <a:endParaRPr lang="en-US" dirty="0"/>
          </a:p>
        </p:txBody>
      </p:sp>
      <p:sp>
        <p:nvSpPr>
          <p:cNvPr id="5" name="Footer Placeholder 4"/>
          <p:cNvSpPr>
            <a:spLocks noGrp="1"/>
          </p:cNvSpPr>
          <p:nvPr>
            <p:ph type="ftr" sz="quarter" idx="11"/>
          </p:nvPr>
        </p:nvSpPr>
        <p:spPr/>
        <p:txBody>
          <a:bodyPr/>
          <a:lstStyle/>
          <a:p>
            <a:r>
              <a:rPr lang="en-US"/>
              <a:t>Pasco County Continuum of Care - 2025</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7AAD8-19AA-DE43-AC1A-D645A642CA38}" type="datetime1">
              <a:rPr lang="en-US" smtClean="0"/>
              <a:t>6/23/2026</a:t>
            </a:fld>
            <a:endParaRPr lang="en-US" dirty="0"/>
          </a:p>
        </p:txBody>
      </p:sp>
      <p:sp>
        <p:nvSpPr>
          <p:cNvPr id="5" name="Footer Placeholder 4"/>
          <p:cNvSpPr>
            <a:spLocks noGrp="1"/>
          </p:cNvSpPr>
          <p:nvPr>
            <p:ph type="ftr" sz="quarter" idx="11"/>
          </p:nvPr>
        </p:nvSpPr>
        <p:spPr/>
        <p:txBody>
          <a:bodyPr/>
          <a:lstStyle/>
          <a:p>
            <a:r>
              <a:rPr lang="en-US"/>
              <a:t>Pasco County Continuum of Care - 2025</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178B7A-AB01-1B4C-A1D8-9222A792B76B}" type="datetime1">
              <a:rPr lang="en-US" smtClean="0"/>
              <a:t>6/23/2026</a:t>
            </a:fld>
            <a:endParaRPr lang="en-US" dirty="0"/>
          </a:p>
        </p:txBody>
      </p:sp>
      <p:sp>
        <p:nvSpPr>
          <p:cNvPr id="4" name="Footer Placeholder 4"/>
          <p:cNvSpPr>
            <a:spLocks noGrp="1"/>
          </p:cNvSpPr>
          <p:nvPr>
            <p:ph type="ftr" sz="quarter" idx="11"/>
          </p:nvPr>
        </p:nvSpPr>
        <p:spPr/>
        <p:txBody>
          <a:bodyPr/>
          <a:lstStyle/>
          <a:p>
            <a:r>
              <a:rPr lang="en-US"/>
              <a:t>Pasco County Continuum of Care - 2025</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0FFC1F-4F87-614A-974D-85F9DCEA2A55}" type="datetime1">
              <a:rPr lang="en-US" smtClean="0"/>
              <a:t>6/23/2026</a:t>
            </a:fld>
            <a:endParaRPr lang="en-US" dirty="0"/>
          </a:p>
        </p:txBody>
      </p:sp>
      <p:sp>
        <p:nvSpPr>
          <p:cNvPr id="4" name="Footer Placeholder 4"/>
          <p:cNvSpPr>
            <a:spLocks noGrp="1"/>
          </p:cNvSpPr>
          <p:nvPr>
            <p:ph type="ftr" sz="quarter" idx="11"/>
          </p:nvPr>
        </p:nvSpPr>
        <p:spPr/>
        <p:txBody>
          <a:bodyPr/>
          <a:lstStyle/>
          <a:p>
            <a:r>
              <a:rPr lang="en-US"/>
              <a:t>Pasco County Continuum of Care - 2025</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26BBB-77AA-2A45-8FDF-D167E684F6F6}" type="datetime1">
              <a:rPr lang="en-US" smtClean="0"/>
              <a:t>6/23/2026</a:t>
            </a:fld>
            <a:endParaRPr lang="en-US" dirty="0"/>
          </a:p>
        </p:txBody>
      </p:sp>
      <p:sp>
        <p:nvSpPr>
          <p:cNvPr id="5" name="Footer Placeholder 4"/>
          <p:cNvSpPr>
            <a:spLocks noGrp="1"/>
          </p:cNvSpPr>
          <p:nvPr>
            <p:ph type="ftr" sz="quarter" idx="11"/>
          </p:nvPr>
        </p:nvSpPr>
        <p:spPr/>
        <p:txBody>
          <a:bodyPr/>
          <a:lstStyle/>
          <a:p>
            <a:r>
              <a:rPr lang="en-US"/>
              <a:t>Pasco County Continuum of Care - 2025</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887A8-9101-BA41-8B19-31A36DF57DE0}" type="datetime1">
              <a:rPr lang="en-US" smtClean="0"/>
              <a:t>6/23/2026</a:t>
            </a:fld>
            <a:endParaRPr lang="en-US" dirty="0"/>
          </a:p>
        </p:txBody>
      </p:sp>
      <p:sp>
        <p:nvSpPr>
          <p:cNvPr id="5" name="Footer Placeholder 4"/>
          <p:cNvSpPr>
            <a:spLocks noGrp="1"/>
          </p:cNvSpPr>
          <p:nvPr>
            <p:ph type="ftr" sz="quarter" idx="11"/>
          </p:nvPr>
        </p:nvSpPr>
        <p:spPr/>
        <p:txBody>
          <a:bodyPr/>
          <a:lstStyle/>
          <a:p>
            <a:r>
              <a:rPr lang="en-US"/>
              <a:t>Pasco County Continuum of Care - 2025</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C72572-ED50-1C44-8181-DCB2CE4DC40F}" type="datetime1">
              <a:rPr lang="en-US" smtClean="0"/>
              <a:t>6/23/2026</a:t>
            </a:fld>
            <a:endParaRPr lang="en-US" dirty="0"/>
          </a:p>
        </p:txBody>
      </p:sp>
      <p:sp>
        <p:nvSpPr>
          <p:cNvPr id="5" name="Footer Placeholder 4"/>
          <p:cNvSpPr>
            <a:spLocks noGrp="1"/>
          </p:cNvSpPr>
          <p:nvPr>
            <p:ph type="ftr" sz="quarter" idx="11"/>
          </p:nvPr>
        </p:nvSpPr>
        <p:spPr/>
        <p:txBody>
          <a:bodyPr/>
          <a:lstStyle/>
          <a:p>
            <a:r>
              <a:rPr lang="en-US"/>
              <a:t>Pasco County Continuum of Care - 2025</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18194-098A-8545-A2A8-A68498E60E74}" type="datetime1">
              <a:rPr lang="en-US" smtClean="0"/>
              <a:t>6/23/2026</a:t>
            </a:fld>
            <a:endParaRPr lang="en-US" dirty="0"/>
          </a:p>
        </p:txBody>
      </p:sp>
      <p:sp>
        <p:nvSpPr>
          <p:cNvPr id="5" name="Footer Placeholder 4"/>
          <p:cNvSpPr>
            <a:spLocks noGrp="1"/>
          </p:cNvSpPr>
          <p:nvPr>
            <p:ph type="ftr" sz="quarter" idx="11"/>
          </p:nvPr>
        </p:nvSpPr>
        <p:spPr/>
        <p:txBody>
          <a:bodyPr/>
          <a:lstStyle/>
          <a:p>
            <a:r>
              <a:rPr lang="en-US"/>
              <a:t>Pasco County Continuum of Care - 2025</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F6A9E5-4A32-2E44-ABC5-526808808EC0}" type="datetime1">
              <a:rPr lang="en-US" smtClean="0"/>
              <a:t>6/23/2026</a:t>
            </a:fld>
            <a:endParaRPr lang="en-US" dirty="0"/>
          </a:p>
        </p:txBody>
      </p:sp>
      <p:sp>
        <p:nvSpPr>
          <p:cNvPr id="6" name="Footer Placeholder 5"/>
          <p:cNvSpPr>
            <a:spLocks noGrp="1"/>
          </p:cNvSpPr>
          <p:nvPr>
            <p:ph type="ftr" sz="quarter" idx="11"/>
          </p:nvPr>
        </p:nvSpPr>
        <p:spPr/>
        <p:txBody>
          <a:bodyPr/>
          <a:lstStyle/>
          <a:p>
            <a:r>
              <a:rPr lang="en-US"/>
              <a:t>Pasco County Continuum of Care - 2025</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8C4215-AEC6-5B42-AEE2-F3DC2C26671D}" type="datetime1">
              <a:rPr lang="en-US" smtClean="0"/>
              <a:t>6/23/2026</a:t>
            </a:fld>
            <a:endParaRPr lang="en-US" dirty="0"/>
          </a:p>
        </p:txBody>
      </p:sp>
      <p:sp>
        <p:nvSpPr>
          <p:cNvPr id="8" name="Footer Placeholder 7"/>
          <p:cNvSpPr>
            <a:spLocks noGrp="1"/>
          </p:cNvSpPr>
          <p:nvPr>
            <p:ph type="ftr" sz="quarter" idx="11"/>
          </p:nvPr>
        </p:nvSpPr>
        <p:spPr/>
        <p:txBody>
          <a:bodyPr/>
          <a:lstStyle/>
          <a:p>
            <a:r>
              <a:rPr lang="en-US"/>
              <a:t>Pasco County Continuum of Care - 2025</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FEEBD6E-1176-2C4F-A5FD-55D04D06072A}" type="datetime1">
              <a:rPr lang="en-US" smtClean="0"/>
              <a:t>6/23/2026</a:t>
            </a:fld>
            <a:endParaRPr lang="en-US" dirty="0"/>
          </a:p>
        </p:txBody>
      </p:sp>
      <p:sp>
        <p:nvSpPr>
          <p:cNvPr id="5" name="Footer Placeholder 3"/>
          <p:cNvSpPr>
            <a:spLocks noGrp="1"/>
          </p:cNvSpPr>
          <p:nvPr>
            <p:ph type="ftr" sz="quarter" idx="11"/>
          </p:nvPr>
        </p:nvSpPr>
        <p:spPr/>
        <p:txBody>
          <a:bodyPr/>
          <a:lstStyle/>
          <a:p>
            <a:r>
              <a:rPr lang="en-US"/>
              <a:t>Pasco County Continuum of Care - 2025</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02E5D6A-FECC-9745-AF03-BB3BD3E4309B}" type="datetime1">
              <a:rPr lang="en-US" smtClean="0"/>
              <a:t>6/23/2026</a:t>
            </a:fld>
            <a:endParaRPr lang="en-US" dirty="0"/>
          </a:p>
        </p:txBody>
      </p:sp>
      <p:sp>
        <p:nvSpPr>
          <p:cNvPr id="5" name="Footer Placeholder 2"/>
          <p:cNvSpPr>
            <a:spLocks noGrp="1"/>
          </p:cNvSpPr>
          <p:nvPr>
            <p:ph type="ftr" sz="quarter" idx="11"/>
          </p:nvPr>
        </p:nvSpPr>
        <p:spPr/>
        <p:txBody>
          <a:bodyPr/>
          <a:lstStyle/>
          <a:p>
            <a:r>
              <a:rPr lang="en-US"/>
              <a:t>Pasco County Continuum of Care - 2025</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530607E-D782-5240-B18E-6956E2ACE0F2}" type="datetime1">
              <a:rPr lang="en-US" smtClean="0"/>
              <a:t>6/23/2026</a:t>
            </a:fld>
            <a:endParaRPr lang="en-US" dirty="0"/>
          </a:p>
        </p:txBody>
      </p:sp>
      <p:sp>
        <p:nvSpPr>
          <p:cNvPr id="5" name="Footer Placeholder 5"/>
          <p:cNvSpPr>
            <a:spLocks noGrp="1"/>
          </p:cNvSpPr>
          <p:nvPr>
            <p:ph type="ftr" sz="quarter" idx="11"/>
          </p:nvPr>
        </p:nvSpPr>
        <p:spPr/>
        <p:txBody>
          <a:bodyPr/>
          <a:lstStyle/>
          <a:p>
            <a:r>
              <a:rPr lang="en-US"/>
              <a:t>Pasco County Continuum of Care - 2025</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86F09F-4141-8C44-A690-B838A8503A5F}" type="datetime1">
              <a:rPr lang="en-US" smtClean="0"/>
              <a:t>6/23/2026</a:t>
            </a:fld>
            <a:endParaRPr lang="en-US" dirty="0"/>
          </a:p>
        </p:txBody>
      </p:sp>
      <p:sp>
        <p:nvSpPr>
          <p:cNvPr id="6" name="Footer Placeholder 5"/>
          <p:cNvSpPr>
            <a:spLocks noGrp="1"/>
          </p:cNvSpPr>
          <p:nvPr>
            <p:ph type="ftr" sz="quarter" idx="11"/>
          </p:nvPr>
        </p:nvSpPr>
        <p:spPr/>
        <p:txBody>
          <a:bodyPr/>
          <a:lstStyle/>
          <a:p>
            <a:r>
              <a:rPr lang="en-US"/>
              <a:t>Pasco County Continuum of Care - 2025</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3B8CF1D-F2D3-E74C-8D15-C930D974AA1B}" type="datetime1">
              <a:rPr lang="en-US" smtClean="0"/>
              <a:t>6/23/2026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dirty="0"/>
              <a:t>Pasco County Continuum of Care - 2025</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mailto:cocnofo@tchelpspot.or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hyperlink" Target="https://files.hudexchange.info/resources/documents/HomelessDefinition_RecordkeepingRequirementsandCriteria.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hyperlink" Target="https://www.ecfr.gov/current/title-24/section-578.5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ecfr.gov/current/title-24/section-578.4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ecfr.gov/current/title-24/section-578.5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cfr.gov/current/title-24/section-578.5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ecfr.gov/current/title-24/section-578.5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cocnofo@tchelpspot.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chelpspot.org/2026-hud-nof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hyperlink" Target="https://esnaps.hud.gov/grantium/frontOffice.jsf" TargetMode="External"/><Relationship Id="rId3" Type="http://schemas.openxmlformats.org/officeDocument/2006/relationships/image" Target="../media/image5.png"/><Relationship Id="rId7" Type="http://schemas.openxmlformats.org/officeDocument/2006/relationships/hyperlink" Target="https://www.hudexchange.info/programs/e-snap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hud.gov/hud-partners/community-coc" TargetMode="External"/><Relationship Id="rId5" Type="http://schemas.openxmlformats.org/officeDocument/2006/relationships/hyperlink" Target="https://www.hud.gov/sites/dfiles/CPD/documents/CoC/FY2026-CoC-Program-NOFO.pdf" TargetMode="External"/><Relationship Id="rId4" Type="http://schemas.openxmlformats.org/officeDocument/2006/relationships/hyperlink" Target="https://tchelpspot.org/2026-hud-nofo/" TargetMode="Externa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ecfr.gov/current/title-24/subtitle-B/chapter-V/subchapter-C/part-578?toc=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hud.gov/subscribe/signup?listname=SNAPS%20Competitions&amp;list=SNAPS-COMPETITIONS-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hudexchange.info/mailinglist/subscribe/" TargetMode="External"/><Relationship Id="rId5" Type="http://schemas.openxmlformats.org/officeDocument/2006/relationships/hyperlink" Target="https://www.hudexchange.info/programs/coc/coc-program-eligibility-requirements/" TargetMode="External"/><Relationship Id="rId4" Type="http://schemas.openxmlformats.org/officeDocument/2006/relationships/hyperlink" Target="https://www.hudexchange.info/programs/coc/toolki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D4472-2C10-E115-1B30-85C5873B7493}"/>
              </a:ext>
            </a:extLst>
          </p:cNvPr>
          <p:cNvSpPr>
            <a:spLocks noGrp="1"/>
          </p:cNvSpPr>
          <p:nvPr>
            <p:ph type="ctrTitle"/>
          </p:nvPr>
        </p:nvSpPr>
        <p:spPr>
          <a:xfrm>
            <a:off x="8191924" y="1143000"/>
            <a:ext cx="3352375" cy="3066507"/>
          </a:xfrm>
        </p:spPr>
        <p:txBody>
          <a:bodyPr>
            <a:normAutofit fontScale="90000"/>
          </a:bodyPr>
          <a:lstStyle/>
          <a:p>
            <a:pPr>
              <a:lnSpc>
                <a:spcPct val="90000"/>
              </a:lnSpc>
            </a:pPr>
            <a:r>
              <a:rPr lang="en-US" sz="3800" dirty="0">
                <a:solidFill>
                  <a:srgbClr val="EBEBEB"/>
                </a:solidFill>
              </a:rPr>
              <a:t>APPLICANT CONFERENCE</a:t>
            </a:r>
            <a:br>
              <a:rPr lang="en-US" sz="3800" dirty="0">
                <a:solidFill>
                  <a:srgbClr val="EBEBEB"/>
                </a:solidFill>
              </a:rPr>
            </a:br>
            <a:br>
              <a:rPr lang="en-US" sz="3800" dirty="0">
                <a:solidFill>
                  <a:srgbClr val="EBEBEB"/>
                </a:solidFill>
              </a:rPr>
            </a:br>
            <a:r>
              <a:rPr lang="en-US" sz="2700" dirty="0">
                <a:solidFill>
                  <a:srgbClr val="EBEBEB"/>
                </a:solidFill>
              </a:rPr>
              <a:t>Local Competition FY2026 HUD CoC Program NOFO</a:t>
            </a:r>
          </a:p>
        </p:txBody>
      </p:sp>
      <p:sp>
        <p:nvSpPr>
          <p:cNvPr id="3" name="Subtitle 2">
            <a:extLst>
              <a:ext uri="{FF2B5EF4-FFF2-40B4-BE49-F238E27FC236}">
                <a16:creationId xmlns:a16="http://schemas.microsoft.com/office/drawing/2014/main" id="{E01CC93E-D30C-4D2F-6F97-92DAA8CA1D95}"/>
              </a:ext>
            </a:extLst>
          </p:cNvPr>
          <p:cNvSpPr>
            <a:spLocks noGrp="1"/>
          </p:cNvSpPr>
          <p:nvPr>
            <p:ph type="subTitle" idx="1"/>
          </p:nvPr>
        </p:nvSpPr>
        <p:spPr>
          <a:xfrm>
            <a:off x="8191925" y="4588329"/>
            <a:ext cx="3352375" cy="1621508"/>
          </a:xfrm>
        </p:spPr>
        <p:txBody>
          <a:bodyPr>
            <a:normAutofit/>
          </a:bodyPr>
          <a:lstStyle/>
          <a:p>
            <a:r>
              <a:rPr lang="en-US" sz="1800" dirty="0">
                <a:solidFill>
                  <a:schemeClr val="tx2">
                    <a:lumMod val="40000"/>
                    <a:lumOff val="60000"/>
                  </a:schemeClr>
                </a:solidFill>
              </a:rPr>
              <a:t>Treasure coast coc </a:t>
            </a:r>
          </a:p>
          <a:p>
            <a:r>
              <a:rPr lang="en-US" sz="1800" dirty="0">
                <a:solidFill>
                  <a:schemeClr val="tx2">
                    <a:lumMod val="40000"/>
                    <a:lumOff val="60000"/>
                  </a:schemeClr>
                </a:solidFill>
              </a:rPr>
              <a:t>(FL-509)</a:t>
            </a:r>
          </a:p>
        </p:txBody>
      </p:sp>
      <p:sp>
        <p:nvSpPr>
          <p:cNvPr id="12"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Freeform 16">
            <a:extLst>
              <a:ext uri="{FF2B5EF4-FFF2-40B4-BE49-F238E27FC236}">
                <a16:creationId xmlns:a16="http://schemas.microsoft.com/office/drawing/2014/main" id="{398908A1-CAA6-44EF-F437-CB6E8A633C83}"/>
              </a:ext>
            </a:extLst>
          </p:cNvPr>
          <p:cNvSpPr/>
          <p:nvPr/>
        </p:nvSpPr>
        <p:spPr>
          <a:xfrm>
            <a:off x="1160207" y="1435511"/>
            <a:ext cx="5299587" cy="2772696"/>
          </a:xfrm>
          <a:custGeom>
            <a:avLst/>
            <a:gdLst/>
            <a:ahLst/>
            <a:cxnLst/>
            <a:rect l="l" t="t" r="r" b="b"/>
            <a:pathLst>
              <a:path w="2307586" h="871114">
                <a:moveTo>
                  <a:pt x="0" y="0"/>
                </a:moveTo>
                <a:lnTo>
                  <a:pt x="2307586" y="0"/>
                </a:lnTo>
                <a:lnTo>
                  <a:pt x="2307586" y="871113"/>
                </a:lnTo>
                <a:lnTo>
                  <a:pt x="0" y="871113"/>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65503749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3DC45072-9EFF-DDBE-A5C2-A221C515F1C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D02883-5364-6AD7-4DAE-2DFF50E9213F}"/>
              </a:ext>
            </a:extLst>
          </p:cNvPr>
          <p:cNvSpPr>
            <a:spLocks noGrp="1"/>
          </p:cNvSpPr>
          <p:nvPr>
            <p:ph type="title"/>
          </p:nvPr>
        </p:nvSpPr>
        <p:spPr>
          <a:xfrm>
            <a:off x="137652" y="1064342"/>
            <a:ext cx="3352799" cy="4729316"/>
          </a:xfrm>
        </p:spPr>
        <p:txBody>
          <a:bodyPr>
            <a:normAutofit/>
          </a:bodyPr>
          <a:lstStyle/>
          <a:p>
            <a:pPr algn="ctr"/>
            <a:r>
              <a:rPr lang="en-US" sz="2800" dirty="0">
                <a:solidFill>
                  <a:schemeClr val="tx1"/>
                </a:solidFill>
              </a:rPr>
              <a:t>Funding Possibly Available to Our CoC</a:t>
            </a:r>
            <a:br>
              <a:rPr lang="en-US" sz="2800" dirty="0">
                <a:solidFill>
                  <a:schemeClr val="tx1"/>
                </a:solidFill>
              </a:rPr>
            </a:br>
            <a:br>
              <a:rPr lang="en-US" sz="2800" b="1" dirty="0">
                <a:solidFill>
                  <a:schemeClr val="tx1"/>
                </a:solidFill>
              </a:rPr>
            </a:br>
            <a:r>
              <a:rPr lang="en-US" sz="3600" b="1" dirty="0">
                <a:solidFill>
                  <a:schemeClr val="accent1">
                    <a:lumMod val="60000"/>
                    <a:lumOff val="40000"/>
                  </a:schemeClr>
                </a:solidFill>
              </a:rPr>
              <a:t>BEST GUESS ONLY – </a:t>
            </a:r>
            <a:br>
              <a:rPr lang="en-US" sz="3600" b="1" dirty="0">
                <a:solidFill>
                  <a:schemeClr val="accent1">
                    <a:lumMod val="60000"/>
                    <a:lumOff val="40000"/>
                  </a:schemeClr>
                </a:solidFill>
              </a:rPr>
            </a:br>
            <a:r>
              <a:rPr lang="en-US" sz="3600" b="1" dirty="0">
                <a:solidFill>
                  <a:schemeClr val="accent1">
                    <a:lumMod val="60000"/>
                    <a:lumOff val="40000"/>
                  </a:schemeClr>
                </a:solidFill>
              </a:rPr>
              <a:t>NOT YET ANNOUNCED BY HUD!!</a:t>
            </a:r>
          </a:p>
        </p:txBody>
      </p:sp>
      <p:sp>
        <p:nvSpPr>
          <p:cNvPr id="5" name="Rectangle 4">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5ED14AE-1732-1B8A-C2A9-721D27D1CEAB}"/>
              </a:ext>
            </a:extLst>
          </p:cNvPr>
          <p:cNvSpPr>
            <a:spLocks noGrp="1"/>
          </p:cNvSpPr>
          <p:nvPr>
            <p:ph idx="1"/>
          </p:nvPr>
        </p:nvSpPr>
        <p:spPr>
          <a:xfrm>
            <a:off x="4041057" y="1553499"/>
            <a:ext cx="8150943" cy="4309712"/>
          </a:xfrm>
        </p:spPr>
        <p:txBody>
          <a:bodyPr>
            <a:normAutofit/>
          </a:bodyPr>
          <a:lstStyle/>
          <a:p>
            <a:pPr marL="0" lvl="0" indent="0">
              <a:lnSpc>
                <a:spcPct val="90000"/>
              </a:lnSpc>
              <a:buNone/>
            </a:pPr>
            <a:r>
              <a:rPr lang="en-US" sz="2400" dirty="0"/>
              <a:t>Annual Renewal Demand (ARD)		$3,300,000</a:t>
            </a:r>
            <a:r>
              <a:rPr lang="en-US" sz="2400" dirty="0">
                <a:solidFill>
                  <a:schemeClr val="accent1">
                    <a:lumMod val="60000"/>
                    <a:lumOff val="40000"/>
                  </a:schemeClr>
                </a:solidFill>
              </a:rPr>
              <a:t>?</a:t>
            </a:r>
          </a:p>
          <a:p>
            <a:pPr marL="0" lvl="0" indent="0">
              <a:lnSpc>
                <a:spcPct val="90000"/>
              </a:lnSpc>
              <a:buNone/>
            </a:pPr>
            <a:r>
              <a:rPr lang="en-US" sz="2400" dirty="0"/>
              <a:t>CoC Bonus Project amount 				$   495,000</a:t>
            </a:r>
            <a:r>
              <a:rPr lang="en-US" sz="2400" dirty="0">
                <a:solidFill>
                  <a:schemeClr val="accent1">
                    <a:lumMod val="60000"/>
                    <a:lumOff val="40000"/>
                  </a:schemeClr>
                </a:solidFill>
              </a:rPr>
              <a:t>?</a:t>
            </a:r>
          </a:p>
          <a:p>
            <a:pPr marL="0" lvl="0" indent="0">
              <a:lnSpc>
                <a:spcPct val="90000"/>
              </a:lnSpc>
              <a:buNone/>
            </a:pPr>
            <a:r>
              <a:rPr lang="en-US" sz="2400" dirty="0"/>
              <a:t>DV Bonus Project amount				$   420,000</a:t>
            </a:r>
            <a:r>
              <a:rPr lang="en-US" sz="2400" dirty="0">
                <a:solidFill>
                  <a:schemeClr val="accent1">
                    <a:lumMod val="60000"/>
                    <a:lumOff val="40000"/>
                  </a:schemeClr>
                </a:solidFill>
              </a:rPr>
              <a:t>?</a:t>
            </a:r>
          </a:p>
          <a:p>
            <a:pPr marL="0" lvl="0" indent="0">
              <a:lnSpc>
                <a:spcPct val="90000"/>
              </a:lnSpc>
              <a:buNone/>
            </a:pPr>
            <a:r>
              <a:rPr lang="en-US" sz="2400" dirty="0"/>
              <a:t>Planning Project amount					</a:t>
            </a:r>
            <a:r>
              <a:rPr lang="en-US" sz="2400" u="sng" dirty="0"/>
              <a:t>$   165,000</a:t>
            </a:r>
            <a:r>
              <a:rPr lang="en-US" sz="2400" u="sng" dirty="0">
                <a:solidFill>
                  <a:schemeClr val="accent1">
                    <a:lumMod val="60000"/>
                    <a:lumOff val="40000"/>
                  </a:schemeClr>
                </a:solidFill>
              </a:rPr>
              <a:t>?</a:t>
            </a:r>
          </a:p>
          <a:p>
            <a:pPr marL="0" lvl="0" indent="0">
              <a:lnSpc>
                <a:spcPct val="90000"/>
              </a:lnSpc>
              <a:buNone/>
            </a:pPr>
            <a:r>
              <a:rPr lang="en-US" sz="2400" b="1" dirty="0"/>
              <a:t>Total Possible 								</a:t>
            </a:r>
            <a:r>
              <a:rPr lang="en-US" sz="2400" b="1" u="dbl" dirty="0"/>
              <a:t>$4,380.000</a:t>
            </a:r>
            <a:r>
              <a:rPr lang="en-US" sz="2400" b="1" u="dbl" dirty="0">
                <a:solidFill>
                  <a:schemeClr val="accent1">
                    <a:lumMod val="60000"/>
                    <a:lumOff val="40000"/>
                  </a:schemeClr>
                </a:solidFill>
              </a:rPr>
              <a:t>?</a:t>
            </a:r>
          </a:p>
          <a:p>
            <a:pPr lvl="0">
              <a:lnSpc>
                <a:spcPct val="90000"/>
              </a:lnSpc>
            </a:pPr>
            <a:endParaRPr lang="en-US" sz="2400" dirty="0"/>
          </a:p>
          <a:p>
            <a:pPr marL="0" lvl="0" indent="0">
              <a:lnSpc>
                <a:spcPct val="90000"/>
              </a:lnSpc>
              <a:buNone/>
            </a:pPr>
            <a:endParaRPr lang="en-US" sz="2400" dirty="0"/>
          </a:p>
          <a:p>
            <a:pPr>
              <a:lnSpc>
                <a:spcPct val="90000"/>
              </a:lnSpc>
            </a:pPr>
            <a:r>
              <a:rPr lang="en-US" sz="2400" dirty="0"/>
              <a:t>Tier I amount 							$1,980,000</a:t>
            </a:r>
            <a:r>
              <a:rPr lang="en-US" sz="2400" dirty="0">
                <a:solidFill>
                  <a:schemeClr val="accent1">
                    <a:lumMod val="60000"/>
                    <a:lumOff val="40000"/>
                  </a:schemeClr>
                </a:solidFill>
              </a:rPr>
              <a:t>?</a:t>
            </a:r>
          </a:p>
        </p:txBody>
      </p:sp>
    </p:spTree>
    <p:extLst>
      <p:ext uri="{BB962C8B-B14F-4D97-AF65-F5344CB8AC3E}">
        <p14:creationId xmlns:p14="http://schemas.microsoft.com/office/powerpoint/2010/main" val="1851264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829F7-462D-FD4D-ACFA-4EB11AADFFFF}"/>
              </a:ext>
            </a:extLst>
          </p:cNvPr>
          <p:cNvSpPr>
            <a:spLocks noGrp="1"/>
          </p:cNvSpPr>
          <p:nvPr>
            <p:ph type="title"/>
          </p:nvPr>
        </p:nvSpPr>
        <p:spPr>
          <a:xfrm>
            <a:off x="526342" y="972312"/>
            <a:ext cx="3108626" cy="4572000"/>
          </a:xfrm>
        </p:spPr>
        <p:txBody>
          <a:bodyPr anchor="ctr">
            <a:normAutofit/>
          </a:bodyPr>
          <a:lstStyle/>
          <a:p>
            <a:r>
              <a:rPr lang="en-US" sz="3200" dirty="0">
                <a:solidFill>
                  <a:srgbClr val="F2F2F2"/>
                </a:solidFill>
              </a:rPr>
              <a:t>Steps in the Local Process	</a:t>
            </a:r>
          </a:p>
        </p:txBody>
      </p:sp>
      <p:sp>
        <p:nvSpPr>
          <p:cNvPr id="18" name="Freeform: Shape 17">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2" name="Rectangle 21">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1" name="Content Placeholder 2">
            <a:extLst>
              <a:ext uri="{FF2B5EF4-FFF2-40B4-BE49-F238E27FC236}">
                <a16:creationId xmlns:a16="http://schemas.microsoft.com/office/drawing/2014/main" id="{696F078B-C3DC-99B7-CDA4-0230B5B60F78}"/>
              </a:ext>
            </a:extLst>
          </p:cNvPr>
          <p:cNvGraphicFramePr>
            <a:graphicFrameLocks noGrp="1"/>
          </p:cNvGraphicFramePr>
          <p:nvPr>
            <p:ph idx="1"/>
            <p:extLst>
              <p:ext uri="{D42A27DB-BD31-4B8C-83A1-F6EECF244321}">
                <p14:modId xmlns:p14="http://schemas.microsoft.com/office/powerpoint/2010/main" val="3860005946"/>
              </p:ext>
            </p:extLst>
          </p:nvPr>
        </p:nvGraphicFramePr>
        <p:xfrm>
          <a:off x="4928630" y="1246632"/>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48360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952F-A720-467E-2DED-2E2A3D421943}"/>
              </a:ext>
            </a:extLst>
          </p:cNvPr>
          <p:cNvSpPr>
            <a:spLocks noGrp="1"/>
          </p:cNvSpPr>
          <p:nvPr>
            <p:ph type="title"/>
          </p:nvPr>
        </p:nvSpPr>
        <p:spPr>
          <a:xfrm>
            <a:off x="91648" y="347622"/>
            <a:ext cx="9404723" cy="1400530"/>
          </a:xfrm>
        </p:spPr>
        <p:txBody>
          <a:bodyPr>
            <a:normAutofit/>
          </a:bodyPr>
          <a:lstStyle/>
          <a:p>
            <a:r>
              <a:rPr lang="en-US" sz="3200" dirty="0"/>
              <a:t>Timeline*</a:t>
            </a:r>
          </a:p>
        </p:txBody>
      </p:sp>
      <p:sp>
        <p:nvSpPr>
          <p:cNvPr id="6" name="TextBox 5">
            <a:extLst>
              <a:ext uri="{FF2B5EF4-FFF2-40B4-BE49-F238E27FC236}">
                <a16:creationId xmlns:a16="http://schemas.microsoft.com/office/drawing/2014/main" id="{AE36AE0B-1EA2-0C5E-E225-DC0407EE42A4}"/>
              </a:ext>
            </a:extLst>
          </p:cNvPr>
          <p:cNvSpPr txBox="1"/>
          <p:nvPr/>
        </p:nvSpPr>
        <p:spPr>
          <a:xfrm>
            <a:off x="0" y="990076"/>
            <a:ext cx="2414016" cy="369332"/>
          </a:xfrm>
          <a:prstGeom prst="rect">
            <a:avLst/>
          </a:prstGeom>
          <a:noFill/>
        </p:spPr>
        <p:txBody>
          <a:bodyPr wrap="square" rtlCol="0">
            <a:spAutoFit/>
          </a:bodyPr>
          <a:lstStyle/>
          <a:p>
            <a:r>
              <a:rPr lang="en-US" dirty="0"/>
              <a:t>*subject to </a:t>
            </a:r>
            <a:r>
              <a:rPr lang="en-US" sz="1400" dirty="0"/>
              <a:t>change</a:t>
            </a:r>
          </a:p>
        </p:txBody>
      </p:sp>
      <p:sp>
        <p:nvSpPr>
          <p:cNvPr id="11" name="Arrow: Right 10">
            <a:extLst>
              <a:ext uri="{FF2B5EF4-FFF2-40B4-BE49-F238E27FC236}">
                <a16:creationId xmlns:a16="http://schemas.microsoft.com/office/drawing/2014/main" id="{C3E0F970-FBC1-9798-44CD-1D1FA1EE31B8}"/>
              </a:ext>
            </a:extLst>
          </p:cNvPr>
          <p:cNvSpPr/>
          <p:nvPr/>
        </p:nvSpPr>
        <p:spPr>
          <a:xfrm>
            <a:off x="2203974" y="1567543"/>
            <a:ext cx="668306" cy="1112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7177A923-5234-4A94-0138-CB7480E10B61}"/>
              </a:ext>
            </a:extLst>
          </p:cNvPr>
          <p:cNvSpPr/>
          <p:nvPr/>
        </p:nvSpPr>
        <p:spPr>
          <a:xfrm>
            <a:off x="2100501" y="4916007"/>
            <a:ext cx="668306" cy="1112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8">
            <a:extLst>
              <a:ext uri="{FF2B5EF4-FFF2-40B4-BE49-F238E27FC236}">
                <a16:creationId xmlns:a16="http://schemas.microsoft.com/office/drawing/2014/main" id="{95163FFC-8200-39E7-BCEF-8A3DA3373109}"/>
              </a:ext>
            </a:extLst>
          </p:cNvPr>
          <p:cNvGraphicFramePr>
            <a:graphicFrameLocks noGrp="1"/>
          </p:cNvGraphicFramePr>
          <p:nvPr>
            <p:ph idx="1"/>
            <p:extLst>
              <p:ext uri="{D42A27DB-BD31-4B8C-83A1-F6EECF244321}">
                <p14:modId xmlns:p14="http://schemas.microsoft.com/office/powerpoint/2010/main" val="1359216806"/>
              </p:ext>
            </p:extLst>
          </p:nvPr>
        </p:nvGraphicFramePr>
        <p:xfrm>
          <a:off x="2662237" y="691709"/>
          <a:ext cx="8222073" cy="5839051"/>
        </p:xfrm>
        <a:graphic>
          <a:graphicData uri="http://schemas.openxmlformats.org/drawingml/2006/table">
            <a:tbl>
              <a:tblPr firstRow="1" firstCol="1" bandRow="1"/>
              <a:tblGrid>
                <a:gridCol w="1209128">
                  <a:extLst>
                    <a:ext uri="{9D8B030D-6E8A-4147-A177-3AD203B41FA5}">
                      <a16:colId xmlns:a16="http://schemas.microsoft.com/office/drawing/2014/main" val="3848157426"/>
                    </a:ext>
                  </a:extLst>
                </a:gridCol>
                <a:gridCol w="967303">
                  <a:extLst>
                    <a:ext uri="{9D8B030D-6E8A-4147-A177-3AD203B41FA5}">
                      <a16:colId xmlns:a16="http://schemas.microsoft.com/office/drawing/2014/main" val="2057533569"/>
                    </a:ext>
                  </a:extLst>
                </a:gridCol>
                <a:gridCol w="6045642">
                  <a:extLst>
                    <a:ext uri="{9D8B030D-6E8A-4147-A177-3AD203B41FA5}">
                      <a16:colId xmlns:a16="http://schemas.microsoft.com/office/drawing/2014/main" val="2371889299"/>
                    </a:ext>
                  </a:extLst>
                </a:gridCol>
              </a:tblGrid>
              <a:tr h="188971">
                <a:tc>
                  <a:txBody>
                    <a:bodyPr/>
                    <a:lstStyle/>
                    <a:p>
                      <a:pPr marL="0" marR="0">
                        <a:buNone/>
                      </a:pPr>
                      <a:r>
                        <a:rPr lang="en-US" sz="1100" i="1" kern="100">
                          <a:effectLst/>
                          <a:latin typeface="Calibri" panose="020F0502020204030204" pitchFamily="34" charset="0"/>
                          <a:ea typeface="Calibri" panose="020F0502020204030204" pitchFamily="34" charset="0"/>
                          <a:cs typeface="Times New Roman" panose="02020603050405020304" pitchFamily="18" charset="0"/>
                        </a:rPr>
                        <a:t>Date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i="1" kern="100">
                          <a:effectLst/>
                          <a:latin typeface="Calibri" panose="020F0502020204030204" pitchFamily="34" charset="0"/>
                          <a:ea typeface="Calibri" panose="020F0502020204030204" pitchFamily="34" charset="0"/>
                          <a:cs typeface="Times New Roman" panose="02020603050405020304" pitchFamily="18" charset="0"/>
                        </a:rPr>
                        <a:t>Time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i="1" kern="100">
                          <a:effectLst/>
                          <a:latin typeface="Calibri" panose="020F0502020204030204" pitchFamily="34" charset="0"/>
                          <a:ea typeface="Calibri" panose="020F0502020204030204" pitchFamily="34" charset="0"/>
                          <a:cs typeface="Times New Roman" panose="02020603050405020304" pitchFamily="18" charset="0"/>
                        </a:rPr>
                        <a:t>Objective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6780076"/>
                  </a:ext>
                </a:extLst>
              </a:tr>
              <a:tr h="306561">
                <a:tc>
                  <a:txBody>
                    <a:bodyPr/>
                    <a:lstStyle/>
                    <a:p>
                      <a:pPr marL="0" marR="0" algn="ctr">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6/17/2026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5:00pm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Request for Applications published on TCHSC website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9152313"/>
                  </a:ext>
                </a:extLst>
              </a:tr>
              <a:tr h="306561">
                <a:tc>
                  <a:txBody>
                    <a:bodyPr/>
                    <a:lstStyle/>
                    <a:p>
                      <a:pPr marL="0" marR="0" algn="ctr">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6/23/2026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10:30am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Mandatory Project Applicant Conference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0368400"/>
                  </a:ext>
                </a:extLst>
              </a:tr>
              <a:tr h="291122">
                <a:tc>
                  <a:txBody>
                    <a:bodyPr/>
                    <a:lstStyle/>
                    <a:p>
                      <a:pPr marL="0" marR="0" algn="ctr">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7/08/2026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5:00pm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Project Applications due by email to </a:t>
                      </a:r>
                      <a:r>
                        <a:rPr lang="en-US" sz="1100" u="sng" kern="10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cocnofo@tchelpspot.org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2905710"/>
                  </a:ext>
                </a:extLst>
              </a:tr>
              <a:tr h="306561">
                <a:tc>
                  <a:txBody>
                    <a:bodyPr/>
                    <a:lstStyle/>
                    <a:p>
                      <a:pPr marL="0" marR="0" algn="ctr">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7/09/2026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TBD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Mandatory training for Review and Rank Committee (RRC) members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3960890"/>
                  </a:ext>
                </a:extLst>
              </a:tr>
              <a:tr h="291122">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7/10/2026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dirty="0">
                          <a:effectLst/>
                          <a:latin typeface="Calibri" panose="020F0502020204030204" pitchFamily="34" charset="0"/>
                          <a:ea typeface="Calibri" panose="020F0502020204030204" pitchFamily="34" charset="0"/>
                          <a:cs typeface="Calibri" panose="020F0502020204030204" pitchFamily="34" charset="0"/>
                        </a:rPr>
                        <a:t>Noon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a:effectLst/>
                          <a:latin typeface="Calibri" panose="020F0502020204030204" pitchFamily="34" charset="0"/>
                          <a:ea typeface="Calibri" panose="020F0502020204030204" pitchFamily="34" charset="0"/>
                          <a:cs typeface="Calibri" panose="020F0502020204030204" pitchFamily="34" charset="0"/>
                        </a:rPr>
                        <a:t>TCHSC completes threshold review of Project Applications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5133698"/>
                  </a:ext>
                </a:extLst>
              </a:tr>
              <a:tr h="291122">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7/10/2026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5:00pm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a:effectLst/>
                          <a:latin typeface="Calibri" panose="020F0502020204030204" pitchFamily="34" charset="0"/>
                          <a:ea typeface="Calibri" panose="020F0502020204030204" pitchFamily="34" charset="0"/>
                          <a:cs typeface="Calibri" panose="020F0502020204030204" pitchFamily="34" charset="0"/>
                        </a:rPr>
                        <a:t>Project Applications distributed to RRC</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395692"/>
                  </a:ext>
                </a:extLst>
              </a:tr>
              <a:tr h="291122">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7/16/2026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Noon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a:effectLst/>
                          <a:latin typeface="Calibri" panose="020F0502020204030204" pitchFamily="34" charset="0"/>
                          <a:ea typeface="Calibri" panose="020F0502020204030204" pitchFamily="34" charset="0"/>
                          <a:cs typeface="Calibri" panose="020F0502020204030204" pitchFamily="34" charset="0"/>
                        </a:rPr>
                        <a:t>RRC members submit preliminary scores to TCHSC</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3629675"/>
                  </a:ext>
                </a:extLst>
              </a:tr>
              <a:tr h="291122">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7/17/2026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TBD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a:effectLst/>
                          <a:latin typeface="Calibri" panose="020F0502020204030204" pitchFamily="34" charset="0"/>
                          <a:ea typeface="Calibri" panose="020F0502020204030204" pitchFamily="34" charset="0"/>
                          <a:cs typeface="Calibri" panose="020F0502020204030204" pitchFamily="34" charset="0"/>
                        </a:rPr>
                        <a:t>Review and Rank Committee (RRC) meeting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7379253"/>
                  </a:ext>
                </a:extLst>
              </a:tr>
              <a:tr h="263264">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7/21/2026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TBD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dirty="0">
                          <a:effectLst/>
                          <a:latin typeface="Calibri" panose="020F0502020204030204" pitchFamily="34" charset="0"/>
                          <a:ea typeface="Calibri" panose="020F0502020204030204" pitchFamily="34" charset="0"/>
                          <a:cs typeface="Calibri" panose="020F0502020204030204" pitchFamily="34" charset="0"/>
                        </a:rPr>
                        <a:t>CoC Executive Committee approval of project inclusion, ranks, and funding recommendations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4660104"/>
                  </a:ext>
                </a:extLst>
              </a:tr>
              <a:tr h="291122">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7/22/2026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5:00pm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a:effectLst/>
                          <a:latin typeface="Calibri" panose="020F0502020204030204" pitchFamily="34" charset="0"/>
                          <a:ea typeface="Calibri" panose="020F0502020204030204" pitchFamily="34" charset="0"/>
                          <a:cs typeface="Calibri" panose="020F0502020204030204" pitchFamily="34" charset="0"/>
                        </a:rPr>
                        <a:t>Project Applicants notified of Executive Committee decisions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4964343"/>
                  </a:ext>
                </a:extLst>
              </a:tr>
              <a:tr h="330821">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7/23/2026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5:00pm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a:effectLst/>
                          <a:latin typeface="Calibri" panose="020F0502020204030204" pitchFamily="34" charset="0"/>
                          <a:ea typeface="Calibri" panose="020F0502020204030204" pitchFamily="34" charset="0"/>
                          <a:cs typeface="Calibri" panose="020F0502020204030204" pitchFamily="34" charset="0"/>
                        </a:rPr>
                        <a:t>Deadline to file appeal by email to </a:t>
                      </a:r>
                      <a:r>
                        <a:rPr lang="en-US" sz="1100" u="sng" kern="10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cocnofo@tchelpspot.org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3488425"/>
                  </a:ext>
                </a:extLst>
              </a:tr>
              <a:tr h="377941">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7/27/2026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Noon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a:effectLst/>
                          <a:latin typeface="Calibri" panose="020F0502020204030204" pitchFamily="34" charset="0"/>
                          <a:ea typeface="Calibri" panose="020F0502020204030204" pitchFamily="34" charset="0"/>
                          <a:cs typeface="Calibri" panose="020F0502020204030204" pitchFamily="34" charset="0"/>
                        </a:rPr>
                        <a:t>CoC Executive Committee decisions on appeals; approval of project inclusion, ranks, and funding requests to be submitted to HUD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1655207"/>
                  </a:ext>
                </a:extLst>
              </a:tr>
              <a:tr h="331220">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7/27/2026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5:00pm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dirty="0">
                          <a:effectLst/>
                          <a:latin typeface="Calibri" panose="020F0502020204030204" pitchFamily="34" charset="0"/>
                          <a:ea typeface="Calibri" panose="020F0502020204030204" pitchFamily="34" charset="0"/>
                          <a:cs typeface="Calibri" panose="020F0502020204030204" pitchFamily="34" charset="0"/>
                        </a:rPr>
                        <a:t>Project Applicants notified about appeals, final ranking and funding to be submitted to HUD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2095524"/>
                  </a:ext>
                </a:extLst>
              </a:tr>
              <a:tr h="330821">
                <a:tc>
                  <a:txBody>
                    <a:bodyPr/>
                    <a:lstStyle/>
                    <a:p>
                      <a:pPr marL="0" marR="0" algn="ctr">
                        <a:buNone/>
                      </a:pPr>
                      <a:r>
                        <a:rPr lang="en-US" sz="1100" b="1" kern="100">
                          <a:effectLst/>
                          <a:latin typeface="Calibri" panose="020F0502020204030204" pitchFamily="34" charset="0"/>
                          <a:ea typeface="Calibri" panose="020F0502020204030204" pitchFamily="34" charset="0"/>
                          <a:cs typeface="Calibri" panose="020F0502020204030204" pitchFamily="34" charset="0"/>
                        </a:rPr>
                        <a:t>8/05/2026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b="1" kern="100">
                          <a:effectLst/>
                          <a:latin typeface="Calibri" panose="020F0502020204030204" pitchFamily="34" charset="0"/>
                          <a:ea typeface="Calibri" panose="020F0502020204030204" pitchFamily="34" charset="0"/>
                          <a:cs typeface="Calibri" panose="020F0502020204030204" pitchFamily="34" charset="0"/>
                        </a:rPr>
                        <a:t>5:00pm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b="1" kern="100">
                          <a:effectLst/>
                          <a:latin typeface="Calibri" panose="020F0502020204030204" pitchFamily="34" charset="0"/>
                          <a:ea typeface="Calibri" panose="020F0502020204030204" pitchFamily="34" charset="0"/>
                          <a:cs typeface="Calibri" panose="020F0502020204030204" pitchFamily="34" charset="0"/>
                        </a:rPr>
                        <a:t>Project Applicant’s submission in e-snaps due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690490"/>
                  </a:ext>
                </a:extLst>
              </a:tr>
              <a:tr h="291122">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8/14/2026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5:00pm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a:effectLst/>
                          <a:latin typeface="Calibri" panose="020F0502020204030204" pitchFamily="34" charset="0"/>
                          <a:ea typeface="Calibri" panose="020F0502020204030204" pitchFamily="34" charset="0"/>
                          <a:cs typeface="Calibri" panose="020F0502020204030204" pitchFamily="34" charset="0"/>
                        </a:rPr>
                        <a:t>Project Applicants’ final revisions to Project Applications due in e-snaps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6968447"/>
                  </a:ext>
                </a:extLst>
              </a:tr>
              <a:tr h="476232">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8/20/2026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5:00pm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a:effectLst/>
                          <a:latin typeface="Calibri" panose="020F0502020204030204" pitchFamily="34" charset="0"/>
                          <a:ea typeface="Calibri" panose="020F0502020204030204" pitchFamily="34" charset="0"/>
                          <a:cs typeface="Calibri" panose="020F0502020204030204" pitchFamily="34" charset="0"/>
                        </a:rPr>
                        <a:t>CoC Board approves Consolidated Application to be submitted to HUD; Consolidated Application posted to TCHSC website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1388723"/>
                  </a:ext>
                </a:extLst>
              </a:tr>
              <a:tr h="291122">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8/24/2026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10:00am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a:effectLst/>
                          <a:latin typeface="Calibri" panose="020F0502020204030204" pitchFamily="34" charset="0"/>
                          <a:ea typeface="Calibri" panose="020F0502020204030204" pitchFamily="34" charset="0"/>
                          <a:cs typeface="Calibri" panose="020F0502020204030204" pitchFamily="34" charset="0"/>
                        </a:rPr>
                        <a:t>Target for CoC’s submission to HUD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1663396"/>
                  </a:ext>
                </a:extLst>
              </a:tr>
              <a:tr h="291122">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8/26/2026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buNone/>
                      </a:pPr>
                      <a:r>
                        <a:rPr lang="en-US" sz="1100" kern="100">
                          <a:effectLst/>
                          <a:latin typeface="Calibri" panose="020F0502020204030204" pitchFamily="34" charset="0"/>
                          <a:ea typeface="Calibri" panose="020F0502020204030204" pitchFamily="34" charset="0"/>
                          <a:cs typeface="Calibri" panose="020F0502020204030204" pitchFamily="34" charset="0"/>
                        </a:rPr>
                        <a:t>8:00pm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kern="100" dirty="0">
                          <a:effectLst/>
                          <a:latin typeface="Calibri" panose="020F0502020204030204" pitchFamily="34" charset="0"/>
                          <a:ea typeface="Calibri" panose="020F0502020204030204" pitchFamily="34" charset="0"/>
                          <a:cs typeface="Calibri" panose="020F0502020204030204" pitchFamily="34" charset="0"/>
                        </a:rPr>
                        <a:t>HUD’s Deadline for Submissions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6791553"/>
                  </a:ext>
                </a:extLst>
              </a:tr>
            </a:tbl>
          </a:graphicData>
        </a:graphic>
      </p:graphicFrame>
    </p:spTree>
    <p:extLst>
      <p:ext uri="{BB962C8B-B14F-4D97-AF65-F5344CB8AC3E}">
        <p14:creationId xmlns:p14="http://schemas.microsoft.com/office/powerpoint/2010/main" val="381885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8C3902-1F08-14CF-8FA6-BAB59CEB4BC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AE1AAA6-BA47-E093-DF8C-9DE815420432}"/>
              </a:ext>
            </a:extLst>
          </p:cNvPr>
          <p:cNvSpPr>
            <a:spLocks noGrp="1"/>
          </p:cNvSpPr>
          <p:nvPr>
            <p:ph type="body" idx="1"/>
          </p:nvPr>
        </p:nvSpPr>
        <p:spPr>
          <a:xfrm>
            <a:off x="5158323" y="2275346"/>
            <a:ext cx="6270090" cy="2049766"/>
          </a:xfrm>
        </p:spPr>
        <p:txBody>
          <a:bodyPr vert="horz" lIns="91440" tIns="45720" rIns="91440" bIns="45720" rtlCol="0" anchor="t">
            <a:normAutofit fontScale="62500" lnSpcReduction="20000"/>
          </a:bodyPr>
          <a:lstStyle/>
          <a:p>
            <a:r>
              <a:rPr lang="en-US" sz="4800" dirty="0">
                <a:solidFill>
                  <a:schemeClr val="tx2">
                    <a:lumMod val="40000"/>
                    <a:lumOff val="60000"/>
                  </a:schemeClr>
                </a:solidFill>
              </a:rPr>
              <a:t>Eligible project applicants,</a:t>
            </a:r>
          </a:p>
          <a:p>
            <a:r>
              <a:rPr lang="en-US" sz="4800" dirty="0">
                <a:solidFill>
                  <a:schemeClr val="tx2">
                    <a:lumMod val="40000"/>
                    <a:lumOff val="60000"/>
                  </a:schemeClr>
                </a:solidFill>
              </a:rPr>
              <a:t>Overarching requirements,</a:t>
            </a:r>
          </a:p>
          <a:p>
            <a:r>
              <a:rPr lang="en-US" sz="4800" dirty="0">
                <a:solidFill>
                  <a:schemeClr val="tx2">
                    <a:lumMod val="40000"/>
                    <a:lumOff val="60000"/>
                  </a:schemeClr>
                </a:solidFill>
              </a:rPr>
              <a:t>Eligible project types,</a:t>
            </a:r>
          </a:p>
          <a:p>
            <a:r>
              <a:rPr lang="en-US" sz="4800" dirty="0">
                <a:solidFill>
                  <a:schemeClr val="tx2">
                    <a:lumMod val="40000"/>
                    <a:lumOff val="60000"/>
                  </a:schemeClr>
                </a:solidFill>
              </a:rPr>
              <a:t>Allowable project costs</a:t>
            </a:r>
          </a:p>
        </p:txBody>
      </p:sp>
      <p:sp>
        <p:nvSpPr>
          <p:cNvPr id="24"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26" name="Freeform: Shape 25">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txBody>
          <a:bodyPr/>
          <a:lstStyle/>
          <a:p>
            <a:endParaRPr lang="en-US"/>
          </a:p>
        </p:txBody>
      </p:sp>
      <p:sp>
        <p:nvSpPr>
          <p:cNvPr id="28" name="Rectangle 27">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Graphic 6" descr="Decision chart">
            <a:extLst>
              <a:ext uri="{FF2B5EF4-FFF2-40B4-BE49-F238E27FC236}">
                <a16:creationId xmlns:a16="http://schemas.microsoft.com/office/drawing/2014/main" id="{D09B9A6D-261A-7408-1416-4C576E8FF0C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3854" y="1712893"/>
            <a:ext cx="3431749" cy="3431749"/>
          </a:xfrm>
          <a:prstGeom prst="rect">
            <a:avLst/>
          </a:prstGeom>
          <a:effectLst/>
        </p:spPr>
      </p:pic>
    </p:spTree>
    <p:extLst>
      <p:ext uri="{BB962C8B-B14F-4D97-AF65-F5344CB8AC3E}">
        <p14:creationId xmlns:p14="http://schemas.microsoft.com/office/powerpoint/2010/main" val="378687706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ABE70-2F62-66A2-3ED4-E2E04D18CBBB}"/>
              </a:ext>
            </a:extLst>
          </p:cNvPr>
          <p:cNvSpPr>
            <a:spLocks noGrp="1"/>
          </p:cNvSpPr>
          <p:nvPr>
            <p:ph type="title"/>
          </p:nvPr>
        </p:nvSpPr>
        <p:spPr>
          <a:xfrm>
            <a:off x="643855" y="1447800"/>
            <a:ext cx="3108626" cy="4572000"/>
          </a:xfrm>
        </p:spPr>
        <p:txBody>
          <a:bodyPr anchor="ctr">
            <a:normAutofit/>
          </a:bodyPr>
          <a:lstStyle/>
          <a:p>
            <a:r>
              <a:rPr lang="en-US" sz="3200" dirty="0">
                <a:solidFill>
                  <a:srgbClr val="F2F2F2"/>
                </a:solidFill>
              </a:rPr>
              <a:t>Eligible Project Applicants</a:t>
            </a:r>
          </a:p>
        </p:txBody>
      </p:sp>
      <p:sp>
        <p:nvSpPr>
          <p:cNvPr id="31" name="Freeform: Shape 3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35" name="Rectangle 3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4" name="Content Placeholder 2">
            <a:extLst>
              <a:ext uri="{FF2B5EF4-FFF2-40B4-BE49-F238E27FC236}">
                <a16:creationId xmlns:a16="http://schemas.microsoft.com/office/drawing/2014/main" id="{39DB7A75-A49B-3560-316F-C6A8B98EECA2}"/>
              </a:ext>
            </a:extLst>
          </p:cNvPr>
          <p:cNvGraphicFramePr>
            <a:graphicFrameLocks noGrp="1"/>
          </p:cNvGraphicFramePr>
          <p:nvPr>
            <p:ph idx="1"/>
            <p:extLst>
              <p:ext uri="{D42A27DB-BD31-4B8C-83A1-F6EECF244321}">
                <p14:modId xmlns:p14="http://schemas.microsoft.com/office/powerpoint/2010/main" val="44326318"/>
              </p:ext>
            </p:extLst>
          </p:nvPr>
        </p:nvGraphicFramePr>
        <p:xfrm>
          <a:off x="5048250" y="1143000"/>
          <a:ext cx="649605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99282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381E-3C66-64B2-8E83-972A204BF00C}"/>
              </a:ext>
            </a:extLst>
          </p:cNvPr>
          <p:cNvSpPr>
            <a:spLocks noGrp="1"/>
          </p:cNvSpPr>
          <p:nvPr>
            <p:ph type="title"/>
          </p:nvPr>
        </p:nvSpPr>
        <p:spPr/>
        <p:txBody>
          <a:bodyPr/>
          <a:lstStyle/>
          <a:p>
            <a:r>
              <a:rPr lang="en-US" dirty="0"/>
              <a:t>Some, not all, of the HUD CoC program requirements</a:t>
            </a:r>
          </a:p>
        </p:txBody>
      </p:sp>
      <p:sp>
        <p:nvSpPr>
          <p:cNvPr id="3" name="Content Placeholder 2">
            <a:extLst>
              <a:ext uri="{FF2B5EF4-FFF2-40B4-BE49-F238E27FC236}">
                <a16:creationId xmlns:a16="http://schemas.microsoft.com/office/drawing/2014/main" id="{3811EA44-15CB-52BD-31F0-A41ECD77FE58}"/>
              </a:ext>
            </a:extLst>
          </p:cNvPr>
          <p:cNvSpPr>
            <a:spLocks noGrp="1"/>
          </p:cNvSpPr>
          <p:nvPr>
            <p:ph idx="1"/>
          </p:nvPr>
        </p:nvSpPr>
        <p:spPr>
          <a:xfrm>
            <a:off x="1368783" y="2209801"/>
            <a:ext cx="9604017" cy="4195481"/>
          </a:xfrm>
        </p:spPr>
        <p:txBody>
          <a:bodyPr>
            <a:normAutofit/>
          </a:bodyPr>
          <a:lstStyle/>
          <a:p>
            <a:r>
              <a:rPr lang="en-US" sz="2400" dirty="0"/>
              <a:t>All projects must serve persons who are homeless according to HUD’s definitions, in Categories 1, 2, or 4</a:t>
            </a:r>
          </a:p>
          <a:p>
            <a:pPr lvl="1"/>
            <a:r>
              <a:rPr lang="en-US" sz="2400" dirty="0"/>
              <a:t>See </a:t>
            </a:r>
            <a:r>
              <a:rPr lang="en-US" sz="2400" dirty="0">
                <a:hlinkClick r:id="rId2"/>
              </a:rPr>
              <a:t>Homeless Definition Chart</a:t>
            </a:r>
            <a:endParaRPr lang="en-US" sz="2400" dirty="0"/>
          </a:p>
          <a:p>
            <a:pPr lvl="1"/>
            <a:r>
              <a:rPr lang="en-US" sz="2400" dirty="0"/>
              <a:t>Typically, does NOT include</a:t>
            </a:r>
          </a:p>
          <a:p>
            <a:pPr lvl="2"/>
            <a:r>
              <a:rPr lang="en-US" sz="2400" dirty="0"/>
              <a:t>“Homelessness prevention” projects</a:t>
            </a:r>
          </a:p>
          <a:p>
            <a:pPr lvl="2"/>
            <a:r>
              <a:rPr lang="en-US" sz="2400" dirty="0"/>
              <a:t>Projects serving people who are doubled-up or couch-surfing</a:t>
            </a:r>
          </a:p>
        </p:txBody>
      </p:sp>
    </p:spTree>
    <p:extLst>
      <p:ext uri="{BB962C8B-B14F-4D97-AF65-F5344CB8AC3E}">
        <p14:creationId xmlns:p14="http://schemas.microsoft.com/office/powerpoint/2010/main" val="146416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163CD-AC20-0DEB-4CBD-2FC892A121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651A8-9AE4-017E-1371-499536D898B2}"/>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solidFill>
                  <a:srgbClr val="EBEBEB"/>
                </a:solidFill>
              </a:rPr>
              <a:t>Some, not all, of the HUD CoC program requirements (</a:t>
            </a:r>
            <a:r>
              <a:rPr lang="en-US" sz="3300" dirty="0" err="1">
                <a:solidFill>
                  <a:srgbClr val="EBEBEB"/>
                </a:solidFill>
              </a:rPr>
              <a:t>con’t</a:t>
            </a:r>
            <a:r>
              <a:rPr lang="en-US" sz="3300" dirty="0">
                <a:solidFill>
                  <a:srgbClr val="EBEBEB"/>
                </a:solidFill>
              </a:rPr>
              <a:t>)</a:t>
            </a:r>
          </a:p>
        </p:txBody>
      </p:sp>
      <p:sp>
        <p:nvSpPr>
          <p:cNvPr id="4" name="Content Placeholder 3">
            <a:extLst>
              <a:ext uri="{FF2B5EF4-FFF2-40B4-BE49-F238E27FC236}">
                <a16:creationId xmlns:a16="http://schemas.microsoft.com/office/drawing/2014/main" id="{C94FE2C4-DF12-F83A-9938-07863A388BEB}"/>
              </a:ext>
            </a:extLst>
          </p:cNvPr>
          <p:cNvSpPr>
            <a:spLocks noGrp="1"/>
          </p:cNvSpPr>
          <p:nvPr>
            <p:ph idx="1"/>
          </p:nvPr>
        </p:nvSpPr>
        <p:spPr/>
        <p:txBody>
          <a:bodyPr>
            <a:normAutofit/>
          </a:bodyPr>
          <a:lstStyle/>
          <a:p>
            <a:r>
              <a:rPr lang="en-US" sz="2400" dirty="0"/>
              <a:t>Project Applicants must have the administrative capacity to operate the program</a:t>
            </a:r>
          </a:p>
          <a:p>
            <a:pPr lvl="1"/>
            <a:r>
              <a:rPr lang="en-US" sz="2400" dirty="0"/>
              <a:t>Governance</a:t>
            </a:r>
          </a:p>
          <a:p>
            <a:pPr lvl="1"/>
            <a:r>
              <a:rPr lang="en-US" sz="2400" dirty="0"/>
              <a:t>Staffing</a:t>
            </a:r>
          </a:p>
          <a:p>
            <a:pPr lvl="1"/>
            <a:r>
              <a:rPr lang="en-US" sz="2400" dirty="0"/>
              <a:t>Financial systems</a:t>
            </a:r>
          </a:p>
          <a:p>
            <a:pPr lvl="1"/>
            <a:r>
              <a:rPr lang="en-US" sz="2400" dirty="0"/>
              <a:t>Cash flow given cost reimbursement grant</a:t>
            </a:r>
          </a:p>
          <a:p>
            <a:pPr lvl="1"/>
            <a:r>
              <a:rPr lang="en-US" sz="2400" dirty="0"/>
              <a:t>Etc.</a:t>
            </a:r>
          </a:p>
        </p:txBody>
      </p:sp>
    </p:spTree>
    <p:extLst>
      <p:ext uri="{BB962C8B-B14F-4D97-AF65-F5344CB8AC3E}">
        <p14:creationId xmlns:p14="http://schemas.microsoft.com/office/powerpoint/2010/main" val="80728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B9E2AB-2712-117F-B81F-B8EE57D5978F}"/>
              </a:ext>
            </a:extLst>
          </p:cNvPr>
          <p:cNvSpPr>
            <a:spLocks noGrp="1"/>
          </p:cNvSpPr>
          <p:nvPr>
            <p:ph type="title"/>
          </p:nvPr>
        </p:nvSpPr>
        <p:spPr>
          <a:xfrm>
            <a:off x="648929" y="1063417"/>
            <a:ext cx="3505495" cy="4675396"/>
          </a:xfrm>
        </p:spPr>
        <p:txBody>
          <a:bodyPr anchor="ctr">
            <a:normAutofit/>
          </a:bodyPr>
          <a:lstStyle/>
          <a:p>
            <a:r>
              <a:rPr lang="en-US" sz="2400" dirty="0">
                <a:solidFill>
                  <a:srgbClr val="F2F2F2"/>
                </a:solidFill>
              </a:rPr>
              <a:t>Some, not all, of the HUD CoC program requirements (</a:t>
            </a:r>
            <a:r>
              <a:rPr lang="en-US" sz="2400" dirty="0" err="1">
                <a:solidFill>
                  <a:srgbClr val="F2F2F2"/>
                </a:solidFill>
              </a:rPr>
              <a:t>con’t</a:t>
            </a:r>
            <a:r>
              <a:rPr lang="en-US" sz="2400" dirty="0">
                <a:solidFill>
                  <a:srgbClr val="F2F2F2"/>
                </a:solidFill>
              </a:rPr>
              <a:t>)</a:t>
            </a:r>
          </a:p>
        </p:txBody>
      </p:sp>
      <p:sp>
        <p:nvSpPr>
          <p:cNvPr id="12" name="Rectangle 1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28601E7-670A-F631-DA39-689544E72248}"/>
              </a:ext>
            </a:extLst>
          </p:cNvPr>
          <p:cNvGraphicFramePr>
            <a:graphicFrameLocks noGrp="1"/>
          </p:cNvGraphicFramePr>
          <p:nvPr>
            <p:ph idx="1"/>
            <p:extLst>
              <p:ext uri="{D42A27DB-BD31-4B8C-83A1-F6EECF244321}">
                <p14:modId xmlns:p14="http://schemas.microsoft.com/office/powerpoint/2010/main" val="2296906698"/>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664478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B45E5F1C-6DAF-63A2-C6DB-40ACF5DC16D3}"/>
              </a:ext>
            </a:extLst>
          </p:cNvPr>
          <p:cNvGraphicFramePr>
            <a:graphicFrameLocks noGrp="1"/>
          </p:cNvGraphicFramePr>
          <p:nvPr>
            <p:ph idx="1"/>
            <p:extLst>
              <p:ext uri="{D42A27DB-BD31-4B8C-83A1-F6EECF244321}">
                <p14:modId xmlns:p14="http://schemas.microsoft.com/office/powerpoint/2010/main" val="1749857752"/>
              </p:ext>
            </p:extLst>
          </p:nvPr>
        </p:nvGraphicFramePr>
        <p:xfrm>
          <a:off x="2644271" y="1325880"/>
          <a:ext cx="6151563"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D9E8498F-E8F5-D427-8EF7-81B0C8DB62E9}"/>
              </a:ext>
            </a:extLst>
          </p:cNvPr>
          <p:cNvSpPr>
            <a:spLocks noGrp="1"/>
          </p:cNvSpPr>
          <p:nvPr>
            <p:ph type="title"/>
          </p:nvPr>
        </p:nvSpPr>
        <p:spPr/>
        <p:txBody>
          <a:bodyPr/>
          <a:lstStyle/>
          <a:p>
            <a:r>
              <a:rPr lang="en-US" sz="3600" dirty="0">
                <a:solidFill>
                  <a:srgbClr val="EBEBEB"/>
                </a:solidFill>
              </a:rPr>
              <a:t>Some, not all, of the HUD CoC program requirements (</a:t>
            </a:r>
            <a:r>
              <a:rPr lang="en-US" sz="3600" dirty="0" err="1">
                <a:solidFill>
                  <a:srgbClr val="EBEBEB"/>
                </a:solidFill>
              </a:rPr>
              <a:t>con’t</a:t>
            </a:r>
            <a:r>
              <a:rPr lang="en-US" sz="3600" dirty="0">
                <a:solidFill>
                  <a:srgbClr val="EBEBEB"/>
                </a:solidFill>
              </a:rPr>
              <a:t>)</a:t>
            </a:r>
            <a:endParaRPr lang="en-US" sz="3600" dirty="0"/>
          </a:p>
        </p:txBody>
      </p:sp>
    </p:spTree>
    <p:extLst>
      <p:ext uri="{BB962C8B-B14F-4D97-AF65-F5344CB8AC3E}">
        <p14:creationId xmlns:p14="http://schemas.microsoft.com/office/powerpoint/2010/main" val="218398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B32BB-CF76-815F-7E3A-D508973C3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7D7A2-1390-B6AE-D78C-C076F47E29C0}"/>
              </a:ext>
            </a:extLst>
          </p:cNvPr>
          <p:cNvSpPr>
            <a:spLocks noGrp="1"/>
          </p:cNvSpPr>
          <p:nvPr>
            <p:ph type="title"/>
          </p:nvPr>
        </p:nvSpPr>
        <p:spPr>
          <a:xfrm>
            <a:off x="936463" y="1082040"/>
            <a:ext cx="3108626" cy="3855720"/>
          </a:xfrm>
        </p:spPr>
        <p:txBody>
          <a:bodyPr anchor="ctr">
            <a:normAutofit/>
          </a:bodyPr>
          <a:lstStyle/>
          <a:p>
            <a:r>
              <a:rPr lang="en-US" sz="4000" dirty="0">
                <a:solidFill>
                  <a:srgbClr val="F2F2F2"/>
                </a:solidFill>
              </a:rPr>
              <a:t>Eligible Project Types</a:t>
            </a:r>
          </a:p>
        </p:txBody>
      </p:sp>
      <p:graphicFrame>
        <p:nvGraphicFramePr>
          <p:cNvPr id="19" name="Content Placeholder 2">
            <a:extLst>
              <a:ext uri="{FF2B5EF4-FFF2-40B4-BE49-F238E27FC236}">
                <a16:creationId xmlns:a16="http://schemas.microsoft.com/office/drawing/2014/main" id="{AF9D6E98-B800-15E5-7DB8-72DB1D000646}"/>
              </a:ext>
            </a:extLst>
          </p:cNvPr>
          <p:cNvGraphicFramePr>
            <a:graphicFrameLocks noGrp="1"/>
          </p:cNvGraphicFramePr>
          <p:nvPr>
            <p:ph idx="1"/>
            <p:extLst>
              <p:ext uri="{D42A27DB-BD31-4B8C-83A1-F6EECF244321}">
                <p14:modId xmlns:p14="http://schemas.microsoft.com/office/powerpoint/2010/main" val="535331336"/>
              </p:ext>
            </p:extLst>
          </p:nvPr>
        </p:nvGraphicFramePr>
        <p:xfrm>
          <a:off x="3470787" y="285135"/>
          <a:ext cx="8272905" cy="6302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44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8"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BF669197-6969-F955-84F6-864FD73168FE}"/>
              </a:ext>
            </a:extLst>
          </p:cNvPr>
          <p:cNvSpPr>
            <a:spLocks noGrp="1"/>
          </p:cNvSpPr>
          <p:nvPr>
            <p:ph type="title"/>
          </p:nvPr>
        </p:nvSpPr>
        <p:spPr>
          <a:xfrm>
            <a:off x="806195" y="804672"/>
            <a:ext cx="3521359" cy="5248656"/>
          </a:xfrm>
        </p:spPr>
        <p:txBody>
          <a:bodyPr anchor="ctr">
            <a:normAutofit/>
          </a:bodyPr>
          <a:lstStyle/>
          <a:p>
            <a:pPr algn="ctr"/>
            <a:r>
              <a:rPr lang="en-US"/>
              <a:t>Presenters</a:t>
            </a:r>
          </a:p>
        </p:txBody>
      </p:sp>
      <p:sp>
        <p:nvSpPr>
          <p:cNvPr id="3" name="Content Placeholder 2">
            <a:extLst>
              <a:ext uri="{FF2B5EF4-FFF2-40B4-BE49-F238E27FC236}">
                <a16:creationId xmlns:a16="http://schemas.microsoft.com/office/drawing/2014/main" id="{B52AD381-8364-E874-4067-C5B8A042E154}"/>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4985875" y="852259"/>
            <a:ext cx="6399930" cy="5248657"/>
          </a:xfrm>
        </p:spPr>
        <p:txBody>
          <a:bodyPr anchor="ctr">
            <a:normAutofit/>
          </a:bodyPr>
          <a:lstStyle/>
          <a:p>
            <a:pPr>
              <a:buFont typeface="Arial" panose="020B0604020202020204" pitchFamily="34" charset="0"/>
              <a:buChar char="•"/>
            </a:pPr>
            <a:r>
              <a:rPr lang="en-US" dirty="0"/>
              <a:t>Rayme Nuckles, MHS, MPS, SPHM</a:t>
            </a:r>
          </a:p>
          <a:p>
            <a:pPr lvl="1">
              <a:buFont typeface="Arial" panose="020B0604020202020204" pitchFamily="34" charset="0"/>
              <a:buChar char="•"/>
            </a:pPr>
            <a:r>
              <a:rPr lang="en-US" dirty="0"/>
              <a:t>Visionary Leader, TCHSC</a:t>
            </a:r>
          </a:p>
          <a:p>
            <a:pPr>
              <a:buFont typeface="Arial" panose="020B0604020202020204" pitchFamily="34" charset="0"/>
              <a:buChar char="•"/>
            </a:pPr>
            <a:r>
              <a:rPr lang="en-US" dirty="0"/>
              <a:t>Heidi Harris</a:t>
            </a:r>
          </a:p>
          <a:p>
            <a:pPr lvl="1">
              <a:buFont typeface="Arial" panose="020B0604020202020204" pitchFamily="34" charset="0"/>
              <a:buChar char="•"/>
            </a:pPr>
            <a:r>
              <a:rPr lang="en-US" dirty="0"/>
              <a:t>Grant and Development Coordinator, TCHSC</a:t>
            </a:r>
          </a:p>
          <a:p>
            <a:pPr>
              <a:buFont typeface="Arial" panose="020B0604020202020204" pitchFamily="34" charset="0"/>
              <a:buChar char="•"/>
            </a:pPr>
            <a:r>
              <a:rPr lang="en-US" dirty="0"/>
              <a:t>Susan Pourciau</a:t>
            </a:r>
          </a:p>
          <a:p>
            <a:pPr lvl="1">
              <a:buFont typeface="Arial" panose="020B0604020202020204" pitchFamily="34" charset="0"/>
              <a:buChar char="•"/>
            </a:pPr>
            <a:r>
              <a:rPr lang="en-US" dirty="0"/>
              <a:t>CoC Consultant</a:t>
            </a:r>
          </a:p>
        </p:txBody>
      </p:sp>
    </p:spTree>
    <p:extLst>
      <p:ext uri="{BB962C8B-B14F-4D97-AF65-F5344CB8AC3E}">
        <p14:creationId xmlns:p14="http://schemas.microsoft.com/office/powerpoint/2010/main" val="1220212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26F1-A6CD-3359-4DCA-34D9D1EC38DB}"/>
              </a:ext>
            </a:extLst>
          </p:cNvPr>
          <p:cNvSpPr>
            <a:spLocks noGrp="1"/>
          </p:cNvSpPr>
          <p:nvPr>
            <p:ph type="title"/>
          </p:nvPr>
        </p:nvSpPr>
        <p:spPr>
          <a:xfrm>
            <a:off x="1219309" y="1586484"/>
            <a:ext cx="3685032" cy="3685032"/>
          </a:xfrm>
          <a:prstGeom prst="ellipse">
            <a:avLst/>
          </a:prstGeom>
          <a:solidFill>
            <a:schemeClr val="accent1">
              <a:lumMod val="75000"/>
            </a:schemeClr>
          </a:solidFill>
          <a:ln>
            <a:noFill/>
          </a:ln>
        </p:spPr>
        <p:txBody>
          <a:bodyPr>
            <a:normAutofit/>
          </a:bodyPr>
          <a:lstStyle/>
          <a:p>
            <a:pPr algn="ctr"/>
            <a:r>
              <a:rPr lang="en-US" sz="3600" dirty="0">
                <a:solidFill>
                  <a:srgbClr val="FFFFFF"/>
                </a:solidFill>
              </a:rPr>
              <a:t>Supportive Services Only (SSO)</a:t>
            </a:r>
          </a:p>
        </p:txBody>
      </p:sp>
      <p:sp>
        <p:nvSpPr>
          <p:cNvPr id="7" name="Content Placeholder 2">
            <a:extLst>
              <a:ext uri="{FF2B5EF4-FFF2-40B4-BE49-F238E27FC236}">
                <a16:creationId xmlns:a16="http://schemas.microsoft.com/office/drawing/2014/main" id="{4F396964-FE54-52DD-1E22-7DD058CD493D}"/>
              </a:ext>
            </a:extLst>
          </p:cNvPr>
          <p:cNvSpPr>
            <a:spLocks noGrp="1"/>
          </p:cNvSpPr>
          <p:nvPr>
            <p:ph idx="1"/>
          </p:nvPr>
        </p:nvSpPr>
        <p:spPr>
          <a:xfrm>
            <a:off x="5591694" y="1402080"/>
            <a:ext cx="5696065" cy="4053840"/>
          </a:xfrm>
        </p:spPr>
        <p:txBody>
          <a:bodyPr anchor="ctr">
            <a:normAutofit lnSpcReduction="10000"/>
          </a:bodyPr>
          <a:lstStyle/>
          <a:p>
            <a:r>
              <a:rPr lang="en-US" sz="2400" dirty="0"/>
              <a:t>Providing supportive services to persons who are staying in unsheltered locations (e.g., encampment, vehicle, street) and those in emergency shelter, and for whom the recipient or subrecipient is not providing housing or housing assistance. </a:t>
            </a:r>
          </a:p>
          <a:p>
            <a:r>
              <a:rPr lang="en-US" sz="2400" dirty="0"/>
              <a:t>Includes Street Outreach (SO) to identify, engage, and serve those in unsheltered locations.</a:t>
            </a:r>
          </a:p>
        </p:txBody>
      </p:sp>
    </p:spTree>
    <p:extLst>
      <p:ext uri="{BB962C8B-B14F-4D97-AF65-F5344CB8AC3E}">
        <p14:creationId xmlns:p14="http://schemas.microsoft.com/office/powerpoint/2010/main" val="3872988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5D972-79DF-D6F4-B666-CF7C7339E6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7727B-3799-9326-2E36-ADAFDD46C8AF}"/>
              </a:ext>
            </a:extLst>
          </p:cNvPr>
          <p:cNvSpPr>
            <a:spLocks noGrp="1"/>
          </p:cNvSpPr>
          <p:nvPr>
            <p:ph type="title"/>
          </p:nvPr>
        </p:nvSpPr>
        <p:spPr>
          <a:xfrm>
            <a:off x="1260872" y="1586484"/>
            <a:ext cx="3809891" cy="3685032"/>
          </a:xfrm>
          <a:prstGeom prst="ellipse">
            <a:avLst/>
          </a:prstGeom>
          <a:solidFill>
            <a:schemeClr val="accent1">
              <a:lumMod val="75000"/>
            </a:schemeClr>
          </a:solidFill>
          <a:ln>
            <a:noFill/>
          </a:ln>
        </p:spPr>
        <p:txBody>
          <a:bodyPr>
            <a:normAutofit/>
          </a:bodyPr>
          <a:lstStyle/>
          <a:p>
            <a:pPr algn="ctr"/>
            <a:br>
              <a:rPr lang="en-US" sz="3600" dirty="0">
                <a:solidFill>
                  <a:srgbClr val="FFFFFF"/>
                </a:solidFill>
              </a:rPr>
            </a:br>
            <a:r>
              <a:rPr lang="en-US" sz="3600" dirty="0">
                <a:solidFill>
                  <a:srgbClr val="FFFFFF"/>
                </a:solidFill>
              </a:rPr>
              <a:t>Transitional Housing (TH)</a:t>
            </a:r>
          </a:p>
        </p:txBody>
      </p:sp>
      <p:sp>
        <p:nvSpPr>
          <p:cNvPr id="3" name="Content Placeholder 2">
            <a:extLst>
              <a:ext uri="{FF2B5EF4-FFF2-40B4-BE49-F238E27FC236}">
                <a16:creationId xmlns:a16="http://schemas.microsoft.com/office/drawing/2014/main" id="{B4F5EE2A-FBC6-48CE-F98C-B32CCE31656C}"/>
              </a:ext>
            </a:extLst>
          </p:cNvPr>
          <p:cNvSpPr>
            <a:spLocks noGrp="1"/>
          </p:cNvSpPr>
          <p:nvPr>
            <p:ph idx="1"/>
          </p:nvPr>
        </p:nvSpPr>
        <p:spPr>
          <a:xfrm>
            <a:off x="5591694" y="1402080"/>
            <a:ext cx="6039473" cy="4053840"/>
          </a:xfrm>
        </p:spPr>
        <p:txBody>
          <a:bodyPr anchor="ctr">
            <a:normAutofit/>
          </a:bodyPr>
          <a:lstStyle/>
          <a:p>
            <a:r>
              <a:rPr lang="en-US" sz="2400" dirty="0"/>
              <a:t>Temporary housing that includes programs to help facilitate households’ movement into permanent housing (PH).</a:t>
            </a:r>
          </a:p>
          <a:p>
            <a:r>
              <a:rPr lang="en-US" sz="2400" dirty="0"/>
              <a:t>Includes a place to live temporarily, which may be a TH facility or may be scattered site. </a:t>
            </a:r>
          </a:p>
          <a:p>
            <a:r>
              <a:rPr lang="en-US" sz="2400" dirty="0"/>
              <a:t>Includes supportive services aimed at helping households move to PH.</a:t>
            </a:r>
          </a:p>
        </p:txBody>
      </p:sp>
    </p:spTree>
    <p:extLst>
      <p:ext uri="{BB962C8B-B14F-4D97-AF65-F5344CB8AC3E}">
        <p14:creationId xmlns:p14="http://schemas.microsoft.com/office/powerpoint/2010/main" val="780333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B967-135C-415F-C0C7-6B1324D9A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04B9F-3EE0-02CF-621C-AD60C22B174A}"/>
              </a:ext>
            </a:extLst>
          </p:cNvPr>
          <p:cNvSpPr>
            <a:spLocks noGrp="1"/>
          </p:cNvSpPr>
          <p:nvPr>
            <p:ph type="title"/>
          </p:nvPr>
        </p:nvSpPr>
        <p:spPr>
          <a:xfrm>
            <a:off x="1260873" y="1586484"/>
            <a:ext cx="3685032" cy="3685032"/>
          </a:xfrm>
          <a:prstGeom prst="ellipse">
            <a:avLst/>
          </a:prstGeom>
          <a:solidFill>
            <a:schemeClr val="accent1">
              <a:lumMod val="50000"/>
            </a:schemeClr>
          </a:solidFill>
          <a:ln>
            <a:noFill/>
          </a:ln>
        </p:spPr>
        <p:txBody>
          <a:bodyPr>
            <a:normAutofit/>
          </a:bodyPr>
          <a:lstStyle/>
          <a:p>
            <a:pPr algn="ctr"/>
            <a:r>
              <a:rPr lang="en-US" sz="3600" dirty="0">
                <a:solidFill>
                  <a:srgbClr val="FFFFFF"/>
                </a:solidFill>
              </a:rPr>
              <a:t>Rapid Rehousing (RRH)</a:t>
            </a:r>
          </a:p>
        </p:txBody>
      </p:sp>
      <p:sp>
        <p:nvSpPr>
          <p:cNvPr id="3" name="Content Placeholder 2">
            <a:extLst>
              <a:ext uri="{FF2B5EF4-FFF2-40B4-BE49-F238E27FC236}">
                <a16:creationId xmlns:a16="http://schemas.microsoft.com/office/drawing/2014/main" id="{28F5ADEC-303A-2E2D-76AB-6BA6699E5808}"/>
              </a:ext>
            </a:extLst>
          </p:cNvPr>
          <p:cNvSpPr>
            <a:spLocks noGrp="1"/>
          </p:cNvSpPr>
          <p:nvPr>
            <p:ph idx="1"/>
          </p:nvPr>
        </p:nvSpPr>
        <p:spPr>
          <a:xfrm>
            <a:off x="5591694" y="1402080"/>
            <a:ext cx="5868785" cy="4053840"/>
          </a:xfrm>
        </p:spPr>
        <p:txBody>
          <a:bodyPr anchor="ctr">
            <a:normAutofit/>
          </a:bodyPr>
          <a:lstStyle/>
          <a:p>
            <a:r>
              <a:rPr lang="en-US" sz="2400" dirty="0"/>
              <a:t>Permanent housing (PH) for households for </a:t>
            </a:r>
            <a:r>
              <a:rPr lang="en-US" sz="2400" u="sng" dirty="0"/>
              <a:t>up to 24 months</a:t>
            </a:r>
            <a:r>
              <a:rPr lang="en-US" sz="2400" dirty="0"/>
              <a:t>.</a:t>
            </a:r>
          </a:p>
          <a:p>
            <a:r>
              <a:rPr lang="en-US" sz="2400" dirty="0"/>
              <a:t>Includes renting or leasing a rental unit, such as a rental house or apartment.</a:t>
            </a:r>
          </a:p>
          <a:p>
            <a:r>
              <a:rPr lang="en-US" sz="2400" dirty="0"/>
              <a:t>Includes supportive services aimed at helping households achieve housing stability.</a:t>
            </a:r>
          </a:p>
          <a:p>
            <a:endParaRPr lang="en-US" dirty="0"/>
          </a:p>
        </p:txBody>
      </p:sp>
    </p:spTree>
    <p:extLst>
      <p:ext uri="{BB962C8B-B14F-4D97-AF65-F5344CB8AC3E}">
        <p14:creationId xmlns:p14="http://schemas.microsoft.com/office/powerpoint/2010/main" val="1476968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04C51-EC77-9815-7611-BF887871A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E82955-0786-FB31-1982-A01515862E00}"/>
              </a:ext>
            </a:extLst>
          </p:cNvPr>
          <p:cNvSpPr>
            <a:spLocks noGrp="1"/>
          </p:cNvSpPr>
          <p:nvPr>
            <p:ph type="title"/>
          </p:nvPr>
        </p:nvSpPr>
        <p:spPr>
          <a:xfrm>
            <a:off x="1260873" y="1586484"/>
            <a:ext cx="3685032" cy="3685032"/>
          </a:xfrm>
          <a:prstGeom prst="ellipse">
            <a:avLst/>
          </a:prstGeom>
          <a:solidFill>
            <a:schemeClr val="accent1">
              <a:lumMod val="50000"/>
            </a:schemeClr>
          </a:solidFill>
          <a:ln>
            <a:noFill/>
          </a:ln>
        </p:spPr>
        <p:txBody>
          <a:bodyPr>
            <a:normAutofit/>
          </a:bodyPr>
          <a:lstStyle/>
          <a:p>
            <a:pPr algn="ctr"/>
            <a:r>
              <a:rPr lang="en-US" sz="3200" dirty="0">
                <a:solidFill>
                  <a:srgbClr val="FFFFFF"/>
                </a:solidFill>
              </a:rPr>
              <a:t>Permanent Supportive Housing (PSH)</a:t>
            </a:r>
          </a:p>
        </p:txBody>
      </p:sp>
      <p:sp>
        <p:nvSpPr>
          <p:cNvPr id="3" name="Content Placeholder 2">
            <a:extLst>
              <a:ext uri="{FF2B5EF4-FFF2-40B4-BE49-F238E27FC236}">
                <a16:creationId xmlns:a16="http://schemas.microsoft.com/office/drawing/2014/main" id="{0DA3706F-2E09-9628-2D7B-4566D3C8EEE7}"/>
              </a:ext>
            </a:extLst>
          </p:cNvPr>
          <p:cNvSpPr>
            <a:spLocks noGrp="1"/>
          </p:cNvSpPr>
          <p:nvPr>
            <p:ph idx="1"/>
          </p:nvPr>
        </p:nvSpPr>
        <p:spPr>
          <a:xfrm>
            <a:off x="5591694" y="1402080"/>
            <a:ext cx="5878946" cy="4053840"/>
          </a:xfrm>
        </p:spPr>
        <p:txBody>
          <a:bodyPr anchor="ctr">
            <a:normAutofit/>
          </a:bodyPr>
          <a:lstStyle/>
          <a:p>
            <a:r>
              <a:rPr lang="en-US" sz="2400" dirty="0"/>
              <a:t>Permanent housing (PH) that is </a:t>
            </a:r>
            <a:r>
              <a:rPr lang="en-US" sz="2400" u="sng" dirty="0"/>
              <a:t>not</a:t>
            </a:r>
            <a:r>
              <a:rPr lang="en-US" sz="2400" dirty="0"/>
              <a:t> time-limited.</a:t>
            </a:r>
          </a:p>
          <a:p>
            <a:r>
              <a:rPr lang="en-US" sz="2400" dirty="0"/>
              <a:t>Includes renting or leasing a rental unit, such as a rental house or apartment.</a:t>
            </a:r>
          </a:p>
          <a:p>
            <a:r>
              <a:rPr lang="en-US" sz="2400" dirty="0"/>
              <a:t>Includes supportive services aimed at helping households achieve housing stability.</a:t>
            </a:r>
          </a:p>
          <a:p>
            <a:r>
              <a:rPr lang="en-US" sz="2400" dirty="0"/>
              <a:t>Households must have a </a:t>
            </a:r>
            <a:r>
              <a:rPr lang="en-US" sz="2400" u="sng" dirty="0"/>
              <a:t>disability</a:t>
            </a:r>
            <a:r>
              <a:rPr lang="en-US" sz="2400" dirty="0"/>
              <a:t>.</a:t>
            </a:r>
          </a:p>
        </p:txBody>
      </p:sp>
    </p:spTree>
    <p:extLst>
      <p:ext uri="{BB962C8B-B14F-4D97-AF65-F5344CB8AC3E}">
        <p14:creationId xmlns:p14="http://schemas.microsoft.com/office/powerpoint/2010/main" val="4025573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4F67-0E70-B144-FF3F-CDCE07180CF4}"/>
              </a:ext>
            </a:extLst>
          </p:cNvPr>
          <p:cNvSpPr>
            <a:spLocks noGrp="1"/>
          </p:cNvSpPr>
          <p:nvPr>
            <p:ph type="title"/>
          </p:nvPr>
        </p:nvSpPr>
        <p:spPr>
          <a:xfrm>
            <a:off x="1252728" y="964692"/>
            <a:ext cx="9692640" cy="1188720"/>
          </a:xfrm>
        </p:spPr>
        <p:txBody>
          <a:bodyPr>
            <a:normAutofit fontScale="90000"/>
          </a:bodyPr>
          <a:lstStyle/>
          <a:p>
            <a:pPr algn="ctr"/>
            <a:r>
              <a:rPr lang="en-US" dirty="0"/>
              <a:t>Allowable Costs for Most Projects*</a:t>
            </a:r>
            <a:br>
              <a:rPr lang="en-US" dirty="0"/>
            </a:br>
            <a:endParaRPr lang="en-US" dirty="0"/>
          </a:p>
        </p:txBody>
      </p:sp>
      <p:graphicFrame>
        <p:nvGraphicFramePr>
          <p:cNvPr id="5" name="Content Placeholder 2">
            <a:extLst>
              <a:ext uri="{FF2B5EF4-FFF2-40B4-BE49-F238E27FC236}">
                <a16:creationId xmlns:a16="http://schemas.microsoft.com/office/drawing/2014/main" id="{1966310A-20D3-C3DD-AB9E-22ECE92F9084}"/>
              </a:ext>
            </a:extLst>
          </p:cNvPr>
          <p:cNvGraphicFramePr>
            <a:graphicFrameLocks noGrp="1"/>
          </p:cNvGraphicFramePr>
          <p:nvPr>
            <p:ph idx="1"/>
            <p:extLst>
              <p:ext uri="{D42A27DB-BD31-4B8C-83A1-F6EECF244321}">
                <p14:modId xmlns:p14="http://schemas.microsoft.com/office/powerpoint/2010/main" val="2170200636"/>
              </p:ext>
            </p:extLst>
          </p:nvPr>
        </p:nvGraphicFramePr>
        <p:xfrm>
          <a:off x="965200" y="2038657"/>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4637D78-5DF4-BAB3-6990-14C7D551BB6E}"/>
              </a:ext>
            </a:extLst>
          </p:cNvPr>
          <p:cNvSpPr txBox="1"/>
          <p:nvPr/>
        </p:nvSpPr>
        <p:spPr>
          <a:xfrm>
            <a:off x="1052052" y="5500367"/>
            <a:ext cx="10382864" cy="646331"/>
          </a:xfrm>
          <a:prstGeom prst="rect">
            <a:avLst/>
          </a:prstGeom>
          <a:noFill/>
        </p:spPr>
        <p:txBody>
          <a:bodyPr wrap="square" rtlCol="0">
            <a:spAutoFit/>
          </a:bodyPr>
          <a:lstStyle/>
          <a:p>
            <a:r>
              <a:rPr lang="en-US" dirty="0"/>
              <a:t>* Note, though, that you cannot ask for all of these in any given project – different costs are allowable for different types of projects</a:t>
            </a:r>
          </a:p>
        </p:txBody>
      </p:sp>
    </p:spTree>
    <p:extLst>
      <p:ext uri="{BB962C8B-B14F-4D97-AF65-F5344CB8AC3E}">
        <p14:creationId xmlns:p14="http://schemas.microsoft.com/office/powerpoint/2010/main" val="2080337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B5974-B563-3F92-8723-F873BCF2037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76798A-D205-39C1-E883-7B1DF5CD2F90}"/>
              </a:ext>
            </a:extLst>
          </p:cNvPr>
          <p:cNvSpPr>
            <a:spLocks noGrp="1"/>
          </p:cNvSpPr>
          <p:nvPr>
            <p:ph idx="1"/>
          </p:nvPr>
        </p:nvSpPr>
        <p:spPr>
          <a:xfrm>
            <a:off x="4552336" y="1081548"/>
            <a:ext cx="7325032" cy="5535562"/>
          </a:xfrm>
        </p:spPr>
        <p:txBody>
          <a:bodyPr anchor="ctr">
            <a:normAutofit lnSpcReduction="10000"/>
          </a:bodyPr>
          <a:lstStyle/>
          <a:p>
            <a:r>
              <a:rPr lang="en-US" sz="2400" dirty="0"/>
              <a:t>In brief, rental assistance pays a household’s rent to the landlord to help the household live in permanent housing.</a:t>
            </a:r>
          </a:p>
          <a:p>
            <a:r>
              <a:rPr lang="en-US" sz="2400" dirty="0"/>
              <a:t>The lease is for at least 12 months.</a:t>
            </a:r>
          </a:p>
          <a:p>
            <a:r>
              <a:rPr lang="en-US" sz="2400" dirty="0"/>
              <a:t>The lease is between the landlord and the household (not the agency).</a:t>
            </a:r>
          </a:p>
          <a:p>
            <a:r>
              <a:rPr lang="en-US" sz="2400" dirty="0"/>
              <a:t>Rental units must meet certain requirements including “rent reasonableness” and “housing quality standards.”</a:t>
            </a:r>
          </a:p>
          <a:p>
            <a:r>
              <a:rPr lang="en-US" sz="2400" dirty="0"/>
              <a:t>Project types that typically use rental assistance are Rapid Rehousing (RRH) and Permanent Supportive Housing (PSH).</a:t>
            </a:r>
          </a:p>
          <a:p>
            <a:r>
              <a:rPr lang="en-US" sz="2400" dirty="0"/>
              <a:t>For more info, see </a:t>
            </a:r>
            <a:r>
              <a:rPr lang="en-US" dirty="0">
                <a:hlinkClick r:id="rId2"/>
              </a:rPr>
              <a:t>https://www.ecfr.gov/current/title-24/section-578.51</a:t>
            </a:r>
            <a:r>
              <a:rPr lang="en-US" dirty="0"/>
              <a:t> </a:t>
            </a:r>
            <a:endParaRPr lang="en-US" sz="2400" dirty="0"/>
          </a:p>
          <a:p>
            <a:endParaRPr lang="en-US" sz="2400" dirty="0"/>
          </a:p>
        </p:txBody>
      </p:sp>
      <p:sp>
        <p:nvSpPr>
          <p:cNvPr id="4" name="Oval 3">
            <a:extLst>
              <a:ext uri="{FF2B5EF4-FFF2-40B4-BE49-F238E27FC236}">
                <a16:creationId xmlns:a16="http://schemas.microsoft.com/office/drawing/2014/main" id="{588C6983-4421-B4AC-C463-53D0CC17C2DB}"/>
              </a:ext>
            </a:extLst>
          </p:cNvPr>
          <p:cNvSpPr/>
          <p:nvPr/>
        </p:nvSpPr>
        <p:spPr>
          <a:xfrm>
            <a:off x="1411794" y="2340503"/>
            <a:ext cx="2456118" cy="2325921"/>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algn="ctr"/>
            <a:endParaRPr lang="en-US" sz="2400" dirty="0"/>
          </a:p>
          <a:p>
            <a:pPr algn="ctr"/>
            <a:r>
              <a:rPr lang="en-US" sz="2400" dirty="0"/>
              <a:t>Rental Assistance</a:t>
            </a:r>
          </a:p>
        </p:txBody>
      </p:sp>
    </p:spTree>
    <p:extLst>
      <p:ext uri="{BB962C8B-B14F-4D97-AF65-F5344CB8AC3E}">
        <p14:creationId xmlns:p14="http://schemas.microsoft.com/office/powerpoint/2010/main" val="380721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EF63-0745-FA3E-D685-C96036F1A3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E77A53-E270-79FA-2241-967446F6A04E}"/>
              </a:ext>
            </a:extLst>
          </p:cNvPr>
          <p:cNvSpPr>
            <a:spLocks noGrp="1"/>
          </p:cNvSpPr>
          <p:nvPr>
            <p:ph idx="1"/>
          </p:nvPr>
        </p:nvSpPr>
        <p:spPr>
          <a:xfrm>
            <a:off x="4454013" y="1402080"/>
            <a:ext cx="7246373" cy="4053840"/>
          </a:xfrm>
        </p:spPr>
        <p:txBody>
          <a:bodyPr anchor="ctr">
            <a:normAutofit/>
          </a:bodyPr>
          <a:lstStyle/>
          <a:p>
            <a:r>
              <a:rPr lang="en-US" sz="2400" dirty="0"/>
              <a:t>When “leasing” funds are used, the lease is between the landlord and the agency (not the household).</a:t>
            </a:r>
          </a:p>
          <a:p>
            <a:r>
              <a:rPr lang="en-US" sz="2400" dirty="0"/>
              <a:t>Units leased must meet certain requirements.</a:t>
            </a:r>
          </a:p>
          <a:p>
            <a:r>
              <a:rPr lang="en-US" sz="2400" dirty="0"/>
              <a:t>Project types that typically use leasing include RRH and PSH.</a:t>
            </a:r>
          </a:p>
          <a:p>
            <a:r>
              <a:rPr lang="en-US" sz="2400" dirty="0"/>
              <a:t>For more info, see </a:t>
            </a:r>
            <a:r>
              <a:rPr lang="en-US" dirty="0">
                <a:hlinkClick r:id="rId2"/>
              </a:rPr>
              <a:t>https://www.ecfr.gov/current/title-24/section-578.49</a:t>
            </a:r>
            <a:r>
              <a:rPr lang="en-US" dirty="0"/>
              <a:t> </a:t>
            </a:r>
            <a:endParaRPr lang="en-US" sz="2400" dirty="0"/>
          </a:p>
          <a:p>
            <a:endParaRPr lang="en-US" sz="2400" dirty="0"/>
          </a:p>
        </p:txBody>
      </p:sp>
      <p:sp>
        <p:nvSpPr>
          <p:cNvPr id="6" name="Oval 5">
            <a:extLst>
              <a:ext uri="{FF2B5EF4-FFF2-40B4-BE49-F238E27FC236}">
                <a16:creationId xmlns:a16="http://schemas.microsoft.com/office/drawing/2014/main" id="{637EC09C-6087-4876-9DF0-01542788C9C4}"/>
              </a:ext>
            </a:extLst>
          </p:cNvPr>
          <p:cNvSpPr/>
          <p:nvPr/>
        </p:nvSpPr>
        <p:spPr>
          <a:xfrm>
            <a:off x="1523640" y="2070935"/>
            <a:ext cx="2545440" cy="2403465"/>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dirty="0"/>
          </a:p>
          <a:p>
            <a:pPr algn="ctr"/>
            <a:r>
              <a:rPr lang="en-US" sz="3200" dirty="0">
                <a:solidFill>
                  <a:schemeClr val="bg2"/>
                </a:solidFill>
              </a:rPr>
              <a:t>Leasing</a:t>
            </a:r>
          </a:p>
        </p:txBody>
      </p:sp>
    </p:spTree>
    <p:extLst>
      <p:ext uri="{BB962C8B-B14F-4D97-AF65-F5344CB8AC3E}">
        <p14:creationId xmlns:p14="http://schemas.microsoft.com/office/powerpoint/2010/main" val="1909230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09134-36C6-0F50-3BB0-6938F84900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1C51AD-3E65-05FE-2EB8-98253258778B}"/>
              </a:ext>
            </a:extLst>
          </p:cNvPr>
          <p:cNvSpPr>
            <a:spLocks noGrp="1"/>
          </p:cNvSpPr>
          <p:nvPr>
            <p:ph idx="1"/>
          </p:nvPr>
        </p:nvSpPr>
        <p:spPr>
          <a:xfrm>
            <a:off x="4237703" y="914399"/>
            <a:ext cx="6810150" cy="5535561"/>
          </a:xfrm>
        </p:spPr>
        <p:txBody>
          <a:bodyPr anchor="ctr">
            <a:normAutofit fontScale="70000" lnSpcReduction="20000"/>
          </a:bodyPr>
          <a:lstStyle/>
          <a:p>
            <a:r>
              <a:rPr lang="en-US" sz="2400" dirty="0"/>
              <a:t>Project types that typically use Supportive Services funds include Supportive Services Only (SSO) including Street Outreach, TH, RRH, and PSH.</a:t>
            </a:r>
          </a:p>
          <a:p>
            <a:r>
              <a:rPr lang="en-US" sz="2400" dirty="0"/>
              <a:t>Many types of services can be paid for, including, but not limited to:</a:t>
            </a:r>
          </a:p>
          <a:p>
            <a:pPr lvl="1"/>
            <a:r>
              <a:rPr lang="en-US" sz="2200" dirty="0"/>
              <a:t>Case management</a:t>
            </a:r>
          </a:p>
          <a:p>
            <a:pPr lvl="1"/>
            <a:r>
              <a:rPr lang="en-US" sz="2200" dirty="0"/>
              <a:t>Childcare</a:t>
            </a:r>
          </a:p>
          <a:p>
            <a:pPr lvl="1"/>
            <a:r>
              <a:rPr lang="en-US" sz="2200" dirty="0"/>
              <a:t>Education </a:t>
            </a:r>
          </a:p>
          <a:p>
            <a:pPr lvl="1"/>
            <a:r>
              <a:rPr lang="en-US" sz="2200" dirty="0"/>
              <a:t>Employment assistance</a:t>
            </a:r>
          </a:p>
          <a:p>
            <a:pPr lvl="1"/>
            <a:r>
              <a:rPr lang="en-US" sz="2200" dirty="0"/>
              <a:t>Food</a:t>
            </a:r>
          </a:p>
          <a:p>
            <a:pPr lvl="1"/>
            <a:r>
              <a:rPr lang="en-US" sz="2200" dirty="0"/>
              <a:t>Transportation</a:t>
            </a:r>
          </a:p>
          <a:p>
            <a:pPr lvl="1"/>
            <a:r>
              <a:rPr lang="en-US" sz="2200" dirty="0"/>
              <a:t>Housing search</a:t>
            </a:r>
          </a:p>
          <a:p>
            <a:pPr lvl="1"/>
            <a:r>
              <a:rPr lang="en-US" sz="2200" dirty="0"/>
              <a:t>Legal services</a:t>
            </a:r>
          </a:p>
          <a:p>
            <a:pPr lvl="1"/>
            <a:r>
              <a:rPr lang="en-US" sz="2200" dirty="0"/>
              <a:t>Mental health services</a:t>
            </a:r>
          </a:p>
          <a:p>
            <a:pPr lvl="1"/>
            <a:r>
              <a:rPr lang="en-US" sz="2200" dirty="0"/>
              <a:t>Substance use services</a:t>
            </a:r>
          </a:p>
          <a:p>
            <a:pPr lvl="1"/>
            <a:r>
              <a:rPr lang="en-US" sz="2200" dirty="0"/>
              <a:t>Outreach</a:t>
            </a:r>
          </a:p>
          <a:p>
            <a:pPr lvl="1"/>
            <a:r>
              <a:rPr lang="en-US" sz="2200" dirty="0"/>
              <a:t>Outpatient health services</a:t>
            </a:r>
          </a:p>
          <a:p>
            <a:pPr lvl="1"/>
            <a:r>
              <a:rPr lang="en-US" sz="2200" dirty="0"/>
              <a:t>For more info, see </a:t>
            </a:r>
            <a:r>
              <a:rPr lang="en-US" sz="2200" dirty="0">
                <a:hlinkClick r:id="rId2"/>
              </a:rPr>
              <a:t>https://www.ecfr.gov/current/title-24/section-578.53</a:t>
            </a:r>
            <a:r>
              <a:rPr lang="en-US" sz="2200" dirty="0"/>
              <a:t> </a:t>
            </a:r>
          </a:p>
        </p:txBody>
      </p:sp>
      <p:sp>
        <p:nvSpPr>
          <p:cNvPr id="6" name="Oval 5">
            <a:extLst>
              <a:ext uri="{FF2B5EF4-FFF2-40B4-BE49-F238E27FC236}">
                <a16:creationId xmlns:a16="http://schemas.microsoft.com/office/drawing/2014/main" id="{A20C16C3-7B45-B1EB-1BA3-24D591976686}"/>
              </a:ext>
            </a:extLst>
          </p:cNvPr>
          <p:cNvSpPr/>
          <p:nvPr/>
        </p:nvSpPr>
        <p:spPr>
          <a:xfrm>
            <a:off x="1441344" y="1965600"/>
            <a:ext cx="2563728" cy="2368656"/>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algn="ctr"/>
            <a:endParaRPr lang="en-US" dirty="0"/>
          </a:p>
          <a:p>
            <a:pPr algn="ctr"/>
            <a:r>
              <a:rPr lang="en-US" sz="2400" dirty="0">
                <a:solidFill>
                  <a:schemeClr val="bg1"/>
                </a:solidFill>
              </a:rPr>
              <a:t>Supportive Services</a:t>
            </a:r>
          </a:p>
        </p:txBody>
      </p:sp>
    </p:spTree>
    <p:extLst>
      <p:ext uri="{BB962C8B-B14F-4D97-AF65-F5344CB8AC3E}">
        <p14:creationId xmlns:p14="http://schemas.microsoft.com/office/powerpoint/2010/main" val="298693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6AEA9-3B27-4395-6605-446FE13A10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6EB05-F40E-4F43-148D-21B98499799F}"/>
              </a:ext>
            </a:extLst>
          </p:cNvPr>
          <p:cNvSpPr>
            <a:spLocks noGrp="1"/>
          </p:cNvSpPr>
          <p:nvPr>
            <p:ph idx="1"/>
          </p:nvPr>
        </p:nvSpPr>
        <p:spPr>
          <a:xfrm>
            <a:off x="4586650" y="727586"/>
            <a:ext cx="6547104" cy="5673213"/>
          </a:xfrm>
        </p:spPr>
        <p:txBody>
          <a:bodyPr anchor="ctr">
            <a:normAutofit fontScale="85000" lnSpcReduction="20000"/>
          </a:bodyPr>
          <a:lstStyle/>
          <a:p>
            <a:r>
              <a:rPr lang="en-US" sz="2400" dirty="0"/>
              <a:t>In brief, operating costs may be used to pay for day-to-day operating costs of a HUD CoC-funded project.</a:t>
            </a:r>
          </a:p>
          <a:p>
            <a:r>
              <a:rPr lang="en-US" sz="2400" dirty="0"/>
              <a:t>Eligible uses include</a:t>
            </a:r>
          </a:p>
          <a:p>
            <a:pPr lvl="1"/>
            <a:r>
              <a:rPr lang="en-US" sz="2200" dirty="0"/>
              <a:t>Repair and maintenance</a:t>
            </a:r>
          </a:p>
          <a:p>
            <a:pPr lvl="1"/>
            <a:r>
              <a:rPr lang="en-US" sz="2200" dirty="0"/>
              <a:t>Property taxes and insurance</a:t>
            </a:r>
          </a:p>
          <a:p>
            <a:pPr lvl="1"/>
            <a:r>
              <a:rPr lang="en-US" sz="2200" dirty="0"/>
              <a:t>Utilities</a:t>
            </a:r>
          </a:p>
          <a:p>
            <a:pPr lvl="1"/>
            <a:r>
              <a:rPr lang="en-US" sz="2200" dirty="0"/>
              <a:t>Furniture and equipment</a:t>
            </a:r>
          </a:p>
          <a:p>
            <a:r>
              <a:rPr lang="en-US" sz="2400" dirty="0"/>
              <a:t>BUT there are restrictions</a:t>
            </a:r>
          </a:p>
          <a:p>
            <a:pPr lvl="1"/>
            <a:r>
              <a:rPr lang="en-US" sz="2200" dirty="0"/>
              <a:t>Cannot be used in a project that utilizes rental assistance</a:t>
            </a:r>
          </a:p>
          <a:p>
            <a:pPr lvl="1"/>
            <a:r>
              <a:rPr lang="en-US" sz="2200" dirty="0"/>
              <a:t>Cannot be used to operate emergency shelter or supportive services-only facilities</a:t>
            </a:r>
          </a:p>
          <a:p>
            <a:r>
              <a:rPr lang="en-US" sz="2400" dirty="0"/>
              <a:t>Typically used for operating costs of TH facilities or leasing-type PH projects</a:t>
            </a:r>
          </a:p>
          <a:p>
            <a:r>
              <a:rPr lang="en-US" sz="2400" dirty="0"/>
              <a:t>For more info, see </a:t>
            </a:r>
            <a:r>
              <a:rPr lang="en-US" dirty="0">
                <a:hlinkClick r:id="rId2"/>
              </a:rPr>
              <a:t>https://www.ecfr.gov/current/title-24/section-578.55</a:t>
            </a:r>
            <a:r>
              <a:rPr lang="en-US" dirty="0"/>
              <a:t> </a:t>
            </a:r>
            <a:endParaRPr lang="en-US" sz="2400" dirty="0"/>
          </a:p>
        </p:txBody>
      </p:sp>
      <p:sp>
        <p:nvSpPr>
          <p:cNvPr id="6" name="Oval 5">
            <a:extLst>
              <a:ext uri="{FF2B5EF4-FFF2-40B4-BE49-F238E27FC236}">
                <a16:creationId xmlns:a16="http://schemas.microsoft.com/office/drawing/2014/main" id="{E8D74702-8FE8-8F78-08FF-57911DAD0285}"/>
              </a:ext>
            </a:extLst>
          </p:cNvPr>
          <p:cNvSpPr/>
          <p:nvPr/>
        </p:nvSpPr>
        <p:spPr>
          <a:xfrm>
            <a:off x="1337187" y="1936724"/>
            <a:ext cx="2420997" cy="2389470"/>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pPr algn="ctr"/>
            <a:endParaRPr lang="en-US" dirty="0"/>
          </a:p>
          <a:p>
            <a:pPr algn="ctr"/>
            <a:endParaRPr lang="en-US" dirty="0"/>
          </a:p>
          <a:p>
            <a:pPr algn="ctr"/>
            <a:r>
              <a:rPr lang="en-US" sz="2400" dirty="0">
                <a:solidFill>
                  <a:schemeClr val="accent2">
                    <a:lumMod val="50000"/>
                  </a:schemeClr>
                </a:solidFill>
              </a:rPr>
              <a:t>Operating</a:t>
            </a:r>
          </a:p>
        </p:txBody>
      </p:sp>
    </p:spTree>
    <p:extLst>
      <p:ext uri="{BB962C8B-B14F-4D97-AF65-F5344CB8AC3E}">
        <p14:creationId xmlns:p14="http://schemas.microsoft.com/office/powerpoint/2010/main" val="357620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6F5C1-C784-298C-C569-62BA677E16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279D2-A119-FCE3-7F30-A514CCECF358}"/>
              </a:ext>
            </a:extLst>
          </p:cNvPr>
          <p:cNvSpPr>
            <a:spLocks noGrp="1"/>
          </p:cNvSpPr>
          <p:nvPr>
            <p:ph idx="1"/>
          </p:nvPr>
        </p:nvSpPr>
        <p:spPr>
          <a:xfrm>
            <a:off x="4975123" y="1091381"/>
            <a:ext cx="6495517" cy="4364539"/>
          </a:xfrm>
        </p:spPr>
        <p:txBody>
          <a:bodyPr anchor="ctr">
            <a:normAutofit lnSpcReduction="10000"/>
          </a:bodyPr>
          <a:lstStyle/>
          <a:p>
            <a:r>
              <a:rPr lang="en-US" sz="2400" dirty="0"/>
              <a:t>Up to 10% of the project funding can be used for Admin associated with the project.</a:t>
            </a:r>
          </a:p>
          <a:p>
            <a:r>
              <a:rPr lang="en-US" sz="2400" dirty="0"/>
              <a:t>Eligible uses include</a:t>
            </a:r>
          </a:p>
          <a:p>
            <a:pPr lvl="1"/>
            <a:r>
              <a:rPr lang="en-US" sz="2200" dirty="0"/>
              <a:t>General management and oversight, such as accounting and project evaluation</a:t>
            </a:r>
          </a:p>
          <a:p>
            <a:pPr lvl="1"/>
            <a:r>
              <a:rPr lang="en-US" sz="2200" dirty="0"/>
              <a:t>Training</a:t>
            </a:r>
          </a:p>
          <a:p>
            <a:r>
              <a:rPr lang="en-US" sz="2400" dirty="0"/>
              <a:t>For more info, see </a:t>
            </a:r>
            <a:r>
              <a:rPr lang="en-US" dirty="0">
                <a:hlinkClick r:id="rId2"/>
              </a:rPr>
              <a:t>https://www.ecfr.gov/current/title-24/section-578.59</a:t>
            </a:r>
            <a:endParaRPr lang="en-US" dirty="0"/>
          </a:p>
        </p:txBody>
      </p:sp>
      <p:sp>
        <p:nvSpPr>
          <p:cNvPr id="7" name="Oval 6">
            <a:extLst>
              <a:ext uri="{FF2B5EF4-FFF2-40B4-BE49-F238E27FC236}">
                <a16:creationId xmlns:a16="http://schemas.microsoft.com/office/drawing/2014/main" id="{EC22A4FB-7261-F6D4-0F18-CC8FD952D459}"/>
              </a:ext>
            </a:extLst>
          </p:cNvPr>
          <p:cNvSpPr/>
          <p:nvPr/>
        </p:nvSpPr>
        <p:spPr>
          <a:xfrm>
            <a:off x="1179871" y="2212487"/>
            <a:ext cx="3215148" cy="2713473"/>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US" dirty="0"/>
          </a:p>
          <a:p>
            <a:pPr algn="ctr"/>
            <a:r>
              <a:rPr lang="en-US" sz="2400" dirty="0"/>
              <a:t>Project Administrative Costs</a:t>
            </a:r>
          </a:p>
        </p:txBody>
      </p:sp>
    </p:spTree>
    <p:extLst>
      <p:ext uri="{BB962C8B-B14F-4D97-AF65-F5344CB8AC3E}">
        <p14:creationId xmlns:p14="http://schemas.microsoft.com/office/powerpoint/2010/main" val="179039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011FC-E55F-B05A-12E2-846A534269DC}"/>
              </a:ext>
            </a:extLst>
          </p:cNvPr>
          <p:cNvSpPr>
            <a:spLocks noGrp="1"/>
          </p:cNvSpPr>
          <p:nvPr>
            <p:ph type="title"/>
          </p:nvPr>
        </p:nvSpPr>
        <p:spPr>
          <a:xfrm>
            <a:off x="875072" y="665968"/>
            <a:ext cx="9486901" cy="1010088"/>
          </a:xfrm>
        </p:spPr>
        <p:txBody>
          <a:bodyPr anchor="b">
            <a:normAutofit/>
          </a:bodyPr>
          <a:lstStyle/>
          <a:p>
            <a:pPr algn="ctr"/>
            <a:r>
              <a:rPr lang="en-US" dirty="0"/>
              <a:t>For today’s conference</a:t>
            </a:r>
          </a:p>
        </p:txBody>
      </p:sp>
      <p:sp>
        <p:nvSpPr>
          <p:cNvPr id="3" name="Content Placeholder 2">
            <a:extLst>
              <a:ext uri="{FF2B5EF4-FFF2-40B4-BE49-F238E27FC236}">
                <a16:creationId xmlns:a16="http://schemas.microsoft.com/office/drawing/2014/main" id="{4DDA8106-EDF2-B981-05A8-7E1A8BEB8D05}"/>
              </a:ext>
            </a:extLst>
          </p:cNvPr>
          <p:cNvSpPr>
            <a:spLocks noGrp="1"/>
          </p:cNvSpPr>
          <p:nvPr>
            <p:ph idx="1"/>
          </p:nvPr>
        </p:nvSpPr>
        <p:spPr>
          <a:xfrm>
            <a:off x="875072" y="2206257"/>
            <a:ext cx="10687664" cy="3641646"/>
          </a:xfrm>
        </p:spPr>
        <p:txBody>
          <a:bodyPr>
            <a:normAutofit/>
          </a:bodyPr>
          <a:lstStyle/>
          <a:p>
            <a:r>
              <a:rPr lang="en-US" dirty="0"/>
              <a:t>These slides will be posted to the TCHSC website following the webinar</a:t>
            </a:r>
          </a:p>
          <a:p>
            <a:pPr marL="0" indent="0">
              <a:buNone/>
            </a:pPr>
            <a:endParaRPr lang="en-US" dirty="0"/>
          </a:p>
          <a:p>
            <a:r>
              <a:rPr lang="en-US" dirty="0"/>
              <a:t>During our time together, please use the chat feature to submit questions or comments – we will address those at the end of the presentation</a:t>
            </a:r>
          </a:p>
          <a:p>
            <a:pPr marL="0" indent="0">
              <a:buNone/>
            </a:pPr>
            <a:endParaRPr lang="en-US" dirty="0"/>
          </a:p>
          <a:p>
            <a:r>
              <a:rPr lang="en-US" dirty="0"/>
              <a:t>If you think of more questions later, please email </a:t>
            </a:r>
            <a:r>
              <a:rPr lang="en-US" dirty="0">
                <a:hlinkClick r:id="rId2"/>
              </a:rPr>
              <a:t>cocnofo@tchelpspot.org</a:t>
            </a:r>
            <a:endParaRPr lang="en-US" dirty="0"/>
          </a:p>
        </p:txBody>
      </p:sp>
    </p:spTree>
    <p:extLst>
      <p:ext uri="{BB962C8B-B14F-4D97-AF65-F5344CB8AC3E}">
        <p14:creationId xmlns:p14="http://schemas.microsoft.com/office/powerpoint/2010/main" val="3613465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475B03-09D0-A6CB-D178-450C6FCBC1B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2254E71-AE8A-CF10-F037-15BF4B51A835}"/>
              </a:ext>
            </a:extLst>
          </p:cNvPr>
          <p:cNvSpPr>
            <a:spLocks noGrp="1"/>
          </p:cNvSpPr>
          <p:nvPr>
            <p:ph type="body" idx="1"/>
          </p:nvPr>
        </p:nvSpPr>
        <p:spPr>
          <a:xfrm>
            <a:off x="7923424" y="2088134"/>
            <a:ext cx="3624722" cy="1621508"/>
          </a:xfrm>
        </p:spPr>
        <p:txBody>
          <a:bodyPr vert="horz" lIns="91440" tIns="45720" rIns="91440" bIns="45720" rtlCol="0" anchor="t">
            <a:noAutofit/>
          </a:bodyPr>
          <a:lstStyle/>
          <a:p>
            <a:r>
              <a:rPr lang="en-US" sz="3600" dirty="0">
                <a:solidFill>
                  <a:schemeClr val="tx2">
                    <a:lumMod val="40000"/>
                    <a:lumOff val="60000"/>
                  </a:schemeClr>
                </a:solidFill>
              </a:rPr>
              <a:t>How to submit a project application</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Keychain on computer keyboard">
            <a:extLst>
              <a:ext uri="{FF2B5EF4-FFF2-40B4-BE49-F238E27FC236}">
                <a16:creationId xmlns:a16="http://schemas.microsoft.com/office/drawing/2014/main" id="{8EAD2759-2A3B-E1F8-361C-C5C366A2A492}"/>
              </a:ext>
            </a:extLst>
          </p:cNvPr>
          <p:cNvPicPr>
            <a:picLocks noChangeAspect="1"/>
          </p:cNvPicPr>
          <p:nvPr/>
        </p:nvPicPr>
        <p:blipFill>
          <a:blip r:embed="rId6"/>
          <a:stretch>
            <a:fillRect/>
          </a:stretch>
        </p:blipFill>
        <p:spPr>
          <a:xfrm>
            <a:off x="643854" y="1335934"/>
            <a:ext cx="6270662" cy="4185666"/>
          </a:xfrm>
          <a:prstGeom prst="rect">
            <a:avLst/>
          </a:prstGeom>
          <a:effectLst/>
        </p:spPr>
      </p:pic>
    </p:spTree>
    <p:extLst>
      <p:ext uri="{BB962C8B-B14F-4D97-AF65-F5344CB8AC3E}">
        <p14:creationId xmlns:p14="http://schemas.microsoft.com/office/powerpoint/2010/main" val="88728134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739A969-9FF9-A7E0-18B5-07F1B8D5FA98}"/>
              </a:ext>
            </a:extLst>
          </p:cNvPr>
          <p:cNvSpPr>
            <a:spLocks noGrp="1"/>
          </p:cNvSpPr>
          <p:nvPr>
            <p:ph type="title"/>
          </p:nvPr>
        </p:nvSpPr>
        <p:spPr>
          <a:xfrm>
            <a:off x="648930" y="629267"/>
            <a:ext cx="9252154" cy="1016654"/>
          </a:xfrm>
        </p:spPr>
        <p:txBody>
          <a:bodyPr>
            <a:normAutofit/>
          </a:bodyPr>
          <a:lstStyle/>
          <a:p>
            <a:r>
              <a:rPr lang="en-US">
                <a:solidFill>
                  <a:srgbClr val="EBEBEB"/>
                </a:solidFill>
              </a:rPr>
              <a:t>Steps in Process	</a:t>
            </a:r>
          </a:p>
        </p:txBody>
      </p:sp>
      <p:sp>
        <p:nvSpPr>
          <p:cNvPr id="32" name="Rectangle 31">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Freeform: Shape 33">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23" name="Content Placeholder 2">
            <a:extLst>
              <a:ext uri="{FF2B5EF4-FFF2-40B4-BE49-F238E27FC236}">
                <a16:creationId xmlns:a16="http://schemas.microsoft.com/office/drawing/2014/main" id="{D41F1783-0D9B-FB9F-6885-2785955E96AA}"/>
              </a:ext>
            </a:extLst>
          </p:cNvPr>
          <p:cNvGraphicFramePr>
            <a:graphicFrameLocks noGrp="1"/>
          </p:cNvGraphicFramePr>
          <p:nvPr>
            <p:ph idx="1"/>
            <p:extLst>
              <p:ext uri="{D42A27DB-BD31-4B8C-83A1-F6EECF244321}">
                <p14:modId xmlns:p14="http://schemas.microsoft.com/office/powerpoint/2010/main" val="910270504"/>
              </p:ext>
            </p:extLst>
          </p:nvPr>
        </p:nvGraphicFramePr>
        <p:xfrm>
          <a:off x="648930" y="2402308"/>
          <a:ext cx="11159612" cy="381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ar: 5 Points 5">
            <a:extLst>
              <a:ext uri="{FF2B5EF4-FFF2-40B4-BE49-F238E27FC236}">
                <a16:creationId xmlns:a16="http://schemas.microsoft.com/office/drawing/2014/main" id="{9CCDE0EA-214B-E892-4617-B9FA4B12342F}"/>
              </a:ext>
            </a:extLst>
          </p:cNvPr>
          <p:cNvSpPr/>
          <p:nvPr/>
        </p:nvSpPr>
        <p:spPr>
          <a:xfrm>
            <a:off x="1720226" y="4650045"/>
            <a:ext cx="176981" cy="17521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FD1FC805-E86C-0392-ECC6-0CBB925E3D77}"/>
              </a:ext>
            </a:extLst>
          </p:cNvPr>
          <p:cNvSpPr/>
          <p:nvPr/>
        </p:nvSpPr>
        <p:spPr>
          <a:xfrm>
            <a:off x="4635490" y="4650045"/>
            <a:ext cx="176981" cy="17521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33466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CB59-3C57-583F-6B18-FC1E8D0F36FA}"/>
              </a:ext>
            </a:extLst>
          </p:cNvPr>
          <p:cNvSpPr>
            <a:spLocks noGrp="1"/>
          </p:cNvSpPr>
          <p:nvPr>
            <p:ph type="title"/>
          </p:nvPr>
        </p:nvSpPr>
        <p:spPr>
          <a:xfrm>
            <a:off x="646111" y="452718"/>
            <a:ext cx="10936289" cy="1400530"/>
          </a:xfrm>
        </p:spPr>
        <p:txBody>
          <a:bodyPr/>
          <a:lstStyle/>
          <a:p>
            <a:r>
              <a:rPr lang="en-US" dirty="0"/>
              <a:t>Competition Materials: Link at </a:t>
            </a:r>
            <a:br>
              <a:rPr lang="en-US" dirty="0"/>
            </a:br>
            <a:r>
              <a:rPr lang="en-US" dirty="0">
                <a:hlinkClick r:id="rId2"/>
              </a:rPr>
              <a:t>https://tchelpspot.org/2026-hud-nofo/</a:t>
            </a:r>
            <a:r>
              <a:rPr lang="en-US" dirty="0"/>
              <a:t> </a:t>
            </a:r>
            <a:br>
              <a:rPr lang="en-US" dirty="0"/>
            </a:br>
            <a:endParaRPr lang="en-US" sz="3200" dirty="0"/>
          </a:p>
        </p:txBody>
      </p:sp>
      <p:cxnSp>
        <p:nvCxnSpPr>
          <p:cNvPr id="9" name="Straight Arrow Connector 8">
            <a:extLst>
              <a:ext uri="{FF2B5EF4-FFF2-40B4-BE49-F238E27FC236}">
                <a16:creationId xmlns:a16="http://schemas.microsoft.com/office/drawing/2014/main" id="{B15A7DB5-6852-6211-067C-42F5FFBDC750}"/>
              </a:ext>
            </a:extLst>
          </p:cNvPr>
          <p:cNvCxnSpPr/>
          <p:nvPr/>
        </p:nvCxnSpPr>
        <p:spPr>
          <a:xfrm>
            <a:off x="3034145" y="3314700"/>
            <a:ext cx="25109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4119B7A-4378-86CA-1D07-9BFD971F71DE}"/>
              </a:ext>
            </a:extLst>
          </p:cNvPr>
          <p:cNvSpPr>
            <a:spLocks noGrp="1"/>
          </p:cNvSpPr>
          <p:nvPr>
            <p:ph idx="1"/>
          </p:nvPr>
        </p:nvSpPr>
        <p:spPr/>
        <p:txBody>
          <a:bodyPr/>
          <a:lstStyle/>
          <a:p>
            <a:endParaRPr lang="en-US" dirty="0"/>
          </a:p>
          <a:p>
            <a:endParaRPr lang="en-US" dirty="0"/>
          </a:p>
        </p:txBody>
      </p:sp>
      <p:pic>
        <p:nvPicPr>
          <p:cNvPr id="8" name="Picture 7">
            <a:extLst>
              <a:ext uri="{FF2B5EF4-FFF2-40B4-BE49-F238E27FC236}">
                <a16:creationId xmlns:a16="http://schemas.microsoft.com/office/drawing/2014/main" id="{31E17115-B39C-9ADD-F8D9-320E22D4787E}"/>
              </a:ext>
            </a:extLst>
          </p:cNvPr>
          <p:cNvPicPr>
            <a:picLocks noChangeAspect="1"/>
          </p:cNvPicPr>
          <p:nvPr/>
        </p:nvPicPr>
        <p:blipFill>
          <a:blip r:embed="rId3"/>
          <a:stretch>
            <a:fillRect/>
          </a:stretch>
        </p:blipFill>
        <p:spPr>
          <a:xfrm>
            <a:off x="1602502" y="2159156"/>
            <a:ext cx="9281964" cy="3787468"/>
          </a:xfrm>
          <a:prstGeom prst="rect">
            <a:avLst/>
          </a:prstGeom>
        </p:spPr>
      </p:pic>
    </p:spTree>
    <p:extLst>
      <p:ext uri="{BB962C8B-B14F-4D97-AF65-F5344CB8AC3E}">
        <p14:creationId xmlns:p14="http://schemas.microsoft.com/office/powerpoint/2010/main" val="2938626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D3931-CAD6-8AFE-0EE4-C02191E8E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0A4F3F-9D95-D217-D510-B79E7BC89011}"/>
              </a:ext>
            </a:extLst>
          </p:cNvPr>
          <p:cNvSpPr>
            <a:spLocks noGrp="1"/>
          </p:cNvSpPr>
          <p:nvPr>
            <p:ph type="title"/>
          </p:nvPr>
        </p:nvSpPr>
        <p:spPr/>
        <p:txBody>
          <a:bodyPr/>
          <a:lstStyle/>
          <a:p>
            <a:r>
              <a:rPr lang="en-US" dirty="0"/>
              <a:t>Request for Applications</a:t>
            </a:r>
          </a:p>
        </p:txBody>
      </p:sp>
      <p:pic>
        <p:nvPicPr>
          <p:cNvPr id="5" name="Picture 4">
            <a:extLst>
              <a:ext uri="{FF2B5EF4-FFF2-40B4-BE49-F238E27FC236}">
                <a16:creationId xmlns:a16="http://schemas.microsoft.com/office/drawing/2014/main" id="{C45F449C-AD6D-AD08-1F59-D63D110F2F5F}"/>
              </a:ext>
            </a:extLst>
          </p:cNvPr>
          <p:cNvPicPr>
            <a:picLocks noChangeAspect="1"/>
          </p:cNvPicPr>
          <p:nvPr/>
        </p:nvPicPr>
        <p:blipFill>
          <a:blip r:embed="rId2"/>
          <a:stretch>
            <a:fillRect/>
          </a:stretch>
        </p:blipFill>
        <p:spPr>
          <a:xfrm>
            <a:off x="514895" y="1461065"/>
            <a:ext cx="11358853" cy="4634934"/>
          </a:xfrm>
          <a:prstGeom prst="rect">
            <a:avLst/>
          </a:prstGeom>
        </p:spPr>
      </p:pic>
      <p:sp>
        <p:nvSpPr>
          <p:cNvPr id="9" name="Arrow: Left 8">
            <a:extLst>
              <a:ext uri="{FF2B5EF4-FFF2-40B4-BE49-F238E27FC236}">
                <a16:creationId xmlns:a16="http://schemas.microsoft.com/office/drawing/2014/main" id="{F7B49939-E524-2C25-7314-FCCE3A92D305}"/>
              </a:ext>
            </a:extLst>
          </p:cNvPr>
          <p:cNvSpPr/>
          <p:nvPr/>
        </p:nvSpPr>
        <p:spPr>
          <a:xfrm>
            <a:off x="7895303" y="4286864"/>
            <a:ext cx="1533833" cy="2949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002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4CD9-347D-32C1-A7B5-ABC32ECC6089}"/>
              </a:ext>
            </a:extLst>
          </p:cNvPr>
          <p:cNvSpPr>
            <a:spLocks noGrp="1"/>
          </p:cNvSpPr>
          <p:nvPr>
            <p:ph type="title"/>
          </p:nvPr>
        </p:nvSpPr>
        <p:spPr/>
        <p:txBody>
          <a:bodyPr/>
          <a:lstStyle/>
          <a:p>
            <a:r>
              <a:rPr lang="en-US" dirty="0"/>
              <a:t>Renewal Projects</a:t>
            </a:r>
          </a:p>
        </p:txBody>
      </p:sp>
      <p:pic>
        <p:nvPicPr>
          <p:cNvPr id="5" name="Picture 4">
            <a:extLst>
              <a:ext uri="{FF2B5EF4-FFF2-40B4-BE49-F238E27FC236}">
                <a16:creationId xmlns:a16="http://schemas.microsoft.com/office/drawing/2014/main" id="{2B849E0A-B93D-0AD5-A410-26B0CF263698}"/>
              </a:ext>
            </a:extLst>
          </p:cNvPr>
          <p:cNvPicPr>
            <a:picLocks noChangeAspect="1"/>
          </p:cNvPicPr>
          <p:nvPr/>
        </p:nvPicPr>
        <p:blipFill>
          <a:blip r:embed="rId2"/>
          <a:stretch>
            <a:fillRect/>
          </a:stretch>
        </p:blipFill>
        <p:spPr>
          <a:xfrm>
            <a:off x="416573" y="1431569"/>
            <a:ext cx="11358853" cy="4634934"/>
          </a:xfrm>
          <a:prstGeom prst="rect">
            <a:avLst/>
          </a:prstGeom>
        </p:spPr>
      </p:pic>
      <p:sp>
        <p:nvSpPr>
          <p:cNvPr id="8" name="Arrow: Up 7">
            <a:extLst>
              <a:ext uri="{FF2B5EF4-FFF2-40B4-BE49-F238E27FC236}">
                <a16:creationId xmlns:a16="http://schemas.microsoft.com/office/drawing/2014/main" id="{E4FBB9B0-478E-7601-E0BA-13B6DC692BD3}"/>
              </a:ext>
            </a:extLst>
          </p:cNvPr>
          <p:cNvSpPr/>
          <p:nvPr/>
        </p:nvSpPr>
        <p:spPr>
          <a:xfrm>
            <a:off x="1818967" y="5565058"/>
            <a:ext cx="481781" cy="100289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688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00A51-D8FD-7A1E-5FBB-89DEB4532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B6CBE-8B0A-DD6C-C15F-09F0E7EEA98D}"/>
              </a:ext>
            </a:extLst>
          </p:cNvPr>
          <p:cNvSpPr>
            <a:spLocks noGrp="1"/>
          </p:cNvSpPr>
          <p:nvPr>
            <p:ph type="title"/>
          </p:nvPr>
        </p:nvSpPr>
        <p:spPr/>
        <p:txBody>
          <a:bodyPr/>
          <a:lstStyle/>
          <a:p>
            <a:r>
              <a:rPr lang="en-US" dirty="0"/>
              <a:t>New Projects</a:t>
            </a:r>
          </a:p>
        </p:txBody>
      </p:sp>
      <p:pic>
        <p:nvPicPr>
          <p:cNvPr id="5" name="Picture 4">
            <a:extLst>
              <a:ext uri="{FF2B5EF4-FFF2-40B4-BE49-F238E27FC236}">
                <a16:creationId xmlns:a16="http://schemas.microsoft.com/office/drawing/2014/main" id="{0B9479C4-A9DA-71B3-9C9E-6D911CB5EE92}"/>
              </a:ext>
            </a:extLst>
          </p:cNvPr>
          <p:cNvPicPr>
            <a:picLocks noChangeAspect="1"/>
          </p:cNvPicPr>
          <p:nvPr/>
        </p:nvPicPr>
        <p:blipFill>
          <a:blip r:embed="rId2"/>
          <a:stretch>
            <a:fillRect/>
          </a:stretch>
        </p:blipFill>
        <p:spPr>
          <a:xfrm>
            <a:off x="416573" y="1431569"/>
            <a:ext cx="11358853" cy="4634934"/>
          </a:xfrm>
          <a:prstGeom prst="rect">
            <a:avLst/>
          </a:prstGeom>
        </p:spPr>
      </p:pic>
      <p:sp>
        <p:nvSpPr>
          <p:cNvPr id="3" name="Arrow: Up 2">
            <a:extLst>
              <a:ext uri="{FF2B5EF4-FFF2-40B4-BE49-F238E27FC236}">
                <a16:creationId xmlns:a16="http://schemas.microsoft.com/office/drawing/2014/main" id="{FCAF0435-8CCE-842C-6099-B2FFD3C3363B}"/>
              </a:ext>
            </a:extLst>
          </p:cNvPr>
          <p:cNvSpPr/>
          <p:nvPr/>
        </p:nvSpPr>
        <p:spPr>
          <a:xfrm>
            <a:off x="3923071" y="5614218"/>
            <a:ext cx="363794" cy="79106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21973F70-9712-D781-F6FA-88535969E347}"/>
              </a:ext>
            </a:extLst>
          </p:cNvPr>
          <p:cNvSpPr/>
          <p:nvPr/>
        </p:nvSpPr>
        <p:spPr>
          <a:xfrm>
            <a:off x="6504039" y="5727290"/>
            <a:ext cx="363794" cy="67842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683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C2FD-B947-7F3F-A1BF-0145DA921819}"/>
              </a:ext>
            </a:extLst>
          </p:cNvPr>
          <p:cNvSpPr>
            <a:spLocks noGrp="1"/>
          </p:cNvSpPr>
          <p:nvPr>
            <p:ph type="title"/>
          </p:nvPr>
        </p:nvSpPr>
        <p:spPr/>
        <p:txBody>
          <a:bodyPr/>
          <a:lstStyle/>
          <a:p>
            <a:r>
              <a:rPr lang="en-US" dirty="0"/>
              <a:t>Heads Up About Threshold Criteria</a:t>
            </a:r>
          </a:p>
        </p:txBody>
      </p:sp>
      <p:sp>
        <p:nvSpPr>
          <p:cNvPr id="3" name="Content Placeholder 2">
            <a:extLst>
              <a:ext uri="{FF2B5EF4-FFF2-40B4-BE49-F238E27FC236}">
                <a16:creationId xmlns:a16="http://schemas.microsoft.com/office/drawing/2014/main" id="{3F9E55F8-C1CF-6F3A-FBCD-43FCB35FD12B}"/>
              </a:ext>
            </a:extLst>
          </p:cNvPr>
          <p:cNvSpPr>
            <a:spLocks noGrp="1"/>
          </p:cNvSpPr>
          <p:nvPr>
            <p:ph idx="1"/>
          </p:nvPr>
        </p:nvSpPr>
        <p:spPr>
          <a:xfrm>
            <a:off x="1148030" y="2400390"/>
            <a:ext cx="9694771" cy="3908969"/>
          </a:xfrm>
        </p:spPr>
        <p:txBody>
          <a:bodyPr/>
          <a:lstStyle/>
          <a:p>
            <a:r>
              <a:rPr lang="en-US" dirty="0"/>
              <a:t>In the New Project Application, you will see certain questions that are in </a:t>
            </a:r>
            <a:r>
              <a:rPr lang="en-US" b="1" i="1" dirty="0"/>
              <a:t>italics</a:t>
            </a:r>
            <a:r>
              <a:rPr lang="en-US" dirty="0"/>
              <a:t> – these reflect HUD’s threshold criteria</a:t>
            </a:r>
          </a:p>
          <a:p>
            <a:pPr lvl="1"/>
            <a:r>
              <a:rPr lang="en-US" dirty="0"/>
              <a:t>Example: TH projects must have a plan in place to ensure that at least 50% of participants exit to a positive destination and at least 50% of participants exit with employment income</a:t>
            </a:r>
          </a:p>
          <a:p>
            <a:r>
              <a:rPr lang="en-US" b="1" dirty="0"/>
              <a:t>If your Project does not meet HUD’s threshold criteria, it will be rejected outright in the local competition!!</a:t>
            </a:r>
          </a:p>
        </p:txBody>
      </p:sp>
    </p:spTree>
    <p:extLst>
      <p:ext uri="{BB962C8B-B14F-4D97-AF65-F5344CB8AC3E}">
        <p14:creationId xmlns:p14="http://schemas.microsoft.com/office/powerpoint/2010/main" val="3149836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EBA1-107B-4543-01E5-CF03D9058507}"/>
              </a:ext>
            </a:extLst>
          </p:cNvPr>
          <p:cNvSpPr>
            <a:spLocks noGrp="1"/>
          </p:cNvSpPr>
          <p:nvPr>
            <p:ph type="title"/>
          </p:nvPr>
        </p:nvSpPr>
        <p:spPr/>
        <p:txBody>
          <a:bodyPr/>
          <a:lstStyle/>
          <a:p>
            <a:r>
              <a:rPr lang="en-US" dirty="0"/>
              <a:t>Avoid These Common Errors</a:t>
            </a:r>
          </a:p>
        </p:txBody>
      </p:sp>
      <p:sp>
        <p:nvSpPr>
          <p:cNvPr id="3" name="Content Placeholder 2">
            <a:extLst>
              <a:ext uri="{FF2B5EF4-FFF2-40B4-BE49-F238E27FC236}">
                <a16:creationId xmlns:a16="http://schemas.microsoft.com/office/drawing/2014/main" id="{6618F4DC-5813-25AA-866B-B997563644EE}"/>
              </a:ext>
            </a:extLst>
          </p:cNvPr>
          <p:cNvSpPr>
            <a:spLocks noGrp="1"/>
          </p:cNvSpPr>
          <p:nvPr>
            <p:ph idx="1"/>
          </p:nvPr>
        </p:nvSpPr>
        <p:spPr>
          <a:xfrm>
            <a:off x="1042218" y="1740310"/>
            <a:ext cx="10127227" cy="4444180"/>
          </a:xfrm>
        </p:spPr>
        <p:txBody>
          <a:bodyPr>
            <a:normAutofit/>
          </a:bodyPr>
          <a:lstStyle/>
          <a:p>
            <a:r>
              <a:rPr lang="en-US" dirty="0"/>
              <a:t>Do not submit more than one project per application</a:t>
            </a:r>
          </a:p>
          <a:p>
            <a:pPr lvl="1"/>
            <a:r>
              <a:rPr lang="en-US" dirty="0"/>
              <a:t>submit a separate application for each project</a:t>
            </a:r>
          </a:p>
          <a:p>
            <a:r>
              <a:rPr lang="en-US" dirty="0"/>
              <a:t>Do not propose more than one project type per project </a:t>
            </a:r>
          </a:p>
          <a:p>
            <a:pPr lvl="1"/>
            <a:r>
              <a:rPr lang="en-US" dirty="0"/>
              <a:t>project types are exclusive so you can’t, for instance, submit a project that is for both street outreach and transitional housing</a:t>
            </a:r>
          </a:p>
          <a:p>
            <a:r>
              <a:rPr lang="en-US" dirty="0"/>
              <a:t>Do not complete sections of the application that don’t apply to your project </a:t>
            </a:r>
          </a:p>
          <a:p>
            <a:pPr lvl="1"/>
            <a:r>
              <a:rPr lang="en-US" dirty="0"/>
              <a:t>for instance, if you are proposing a TH project, do not answer questions in the RRH section</a:t>
            </a:r>
          </a:p>
          <a:p>
            <a:r>
              <a:rPr lang="en-US" dirty="0"/>
              <a:t>Do not leave blank the parts of the project application that apply to your project </a:t>
            </a:r>
          </a:p>
          <a:p>
            <a:pPr lvl="1"/>
            <a:r>
              <a:rPr lang="en-US" dirty="0"/>
              <a:t>for instance, don’t forget to respond to the “All Projects” section or fail to answer questions</a:t>
            </a:r>
          </a:p>
        </p:txBody>
      </p:sp>
    </p:spTree>
    <p:extLst>
      <p:ext uri="{BB962C8B-B14F-4D97-AF65-F5344CB8AC3E}">
        <p14:creationId xmlns:p14="http://schemas.microsoft.com/office/powerpoint/2010/main" val="3962693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E52F-6A1F-00FB-524F-020EBB81A0FA}"/>
              </a:ext>
            </a:extLst>
          </p:cNvPr>
          <p:cNvSpPr>
            <a:spLocks noGrp="1"/>
          </p:cNvSpPr>
          <p:nvPr>
            <p:ph type="title"/>
          </p:nvPr>
        </p:nvSpPr>
        <p:spPr/>
        <p:txBody>
          <a:bodyPr/>
          <a:lstStyle/>
          <a:p>
            <a:r>
              <a:rPr lang="en-US" dirty="0"/>
              <a:t>Avoid These Common Errors (</a:t>
            </a:r>
            <a:r>
              <a:rPr lang="en-US" dirty="0" err="1"/>
              <a:t>con’t</a:t>
            </a:r>
            <a:r>
              <a:rPr lang="en-US" dirty="0"/>
              <a:t>)</a:t>
            </a:r>
          </a:p>
        </p:txBody>
      </p:sp>
      <p:sp>
        <p:nvSpPr>
          <p:cNvPr id="3" name="Content Placeholder 2">
            <a:extLst>
              <a:ext uri="{FF2B5EF4-FFF2-40B4-BE49-F238E27FC236}">
                <a16:creationId xmlns:a16="http://schemas.microsoft.com/office/drawing/2014/main" id="{39F9EC9B-747A-6A72-2C53-530B19F42A83}"/>
              </a:ext>
            </a:extLst>
          </p:cNvPr>
          <p:cNvSpPr>
            <a:spLocks noGrp="1"/>
          </p:cNvSpPr>
          <p:nvPr>
            <p:ph idx="1"/>
          </p:nvPr>
        </p:nvSpPr>
        <p:spPr>
          <a:xfrm>
            <a:off x="1104292" y="1728452"/>
            <a:ext cx="10006160" cy="4676829"/>
          </a:xfrm>
        </p:spPr>
        <p:txBody>
          <a:bodyPr/>
          <a:lstStyle/>
          <a:p>
            <a:r>
              <a:rPr lang="en-US" dirty="0"/>
              <a:t>Do not submit a budget that doesn’t make sense in terms of your project description 	</a:t>
            </a:r>
          </a:p>
          <a:p>
            <a:pPr lvl="1"/>
            <a:r>
              <a:rPr lang="en-US" dirty="0"/>
              <a:t>for instance, if your project is going to serve 15 individuals, it doesn’t make sense to have two case managers’ salaries in your budget</a:t>
            </a:r>
          </a:p>
          <a:p>
            <a:r>
              <a:rPr lang="en-US" dirty="0"/>
              <a:t>Do not submit inconsistent information in your application</a:t>
            </a:r>
          </a:p>
          <a:p>
            <a:pPr lvl="1"/>
            <a:r>
              <a:rPr lang="en-US" dirty="0"/>
              <a:t>for instance, if on your project application you say you’re requesting $500,000, do not submit a budget for $300,000</a:t>
            </a:r>
          </a:p>
          <a:p>
            <a:r>
              <a:rPr lang="en-US" dirty="0"/>
              <a:t>Do not submit a budget that includes costs that are not allowable for your specific project type </a:t>
            </a:r>
          </a:p>
          <a:p>
            <a:pPr lvl="1"/>
            <a:r>
              <a:rPr lang="en-US" dirty="0"/>
              <a:t>for instance, rental assistance and operating costs in the same budget</a:t>
            </a:r>
          </a:p>
          <a:p>
            <a:endParaRPr lang="en-US" dirty="0"/>
          </a:p>
        </p:txBody>
      </p:sp>
    </p:spTree>
    <p:extLst>
      <p:ext uri="{BB962C8B-B14F-4D97-AF65-F5344CB8AC3E}">
        <p14:creationId xmlns:p14="http://schemas.microsoft.com/office/powerpoint/2010/main" val="2113375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1756235C-4C03-ACA6-E0A2-2629D5A9B933}"/>
            </a:ext>
          </a:extLst>
        </p:cNvPr>
        <p:cNvGrpSpPr/>
        <p:nvPr/>
      </p:nvGrpSpPr>
      <p:grpSpPr>
        <a:xfrm>
          <a:off x="0" y="0"/>
          <a:ext cx="0" cy="0"/>
          <a:chOff x="0" y="0"/>
          <a:chExt cx="0" cy="0"/>
        </a:xfrm>
      </p:grpSpPr>
      <p:pic>
        <p:nvPicPr>
          <p:cNvPr id="39" name="Picture 3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0" name="Picture 3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 name="Oval 40">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2" name="Picture 41">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3" name="Picture 4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4" name="Rectangle 43">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Blue abacus">
            <a:extLst>
              <a:ext uri="{FF2B5EF4-FFF2-40B4-BE49-F238E27FC236}">
                <a16:creationId xmlns:a16="http://schemas.microsoft.com/office/drawing/2014/main" id="{FC5E5369-4E92-8954-B5B0-3835934045BE}"/>
              </a:ext>
            </a:extLst>
          </p:cNvPr>
          <p:cNvPicPr>
            <a:picLocks noChangeAspect="1"/>
          </p:cNvPicPr>
          <p:nvPr/>
        </p:nvPicPr>
        <p:blipFill>
          <a:blip r:embed="rId7"/>
          <a:srcRect t="16380" r="-1" b="14990"/>
          <a:stretch>
            <a:fillRect/>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45"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46" name="Freeform: Shape 45">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9487AC4-4E5D-F2BD-732B-6DF451AF85B3}"/>
              </a:ext>
            </a:extLst>
          </p:cNvPr>
          <p:cNvSpPr>
            <a:spLocks noGrp="1"/>
          </p:cNvSpPr>
          <p:nvPr>
            <p:ph type="body" idx="1"/>
          </p:nvPr>
        </p:nvSpPr>
        <p:spPr>
          <a:xfrm>
            <a:off x="716010" y="5083640"/>
            <a:ext cx="10407602" cy="487924"/>
          </a:xfrm>
        </p:spPr>
        <p:txBody>
          <a:bodyPr vert="horz" lIns="91440" tIns="45720" rIns="91440" bIns="45720" rtlCol="0" anchor="t">
            <a:noAutofit/>
          </a:bodyPr>
          <a:lstStyle/>
          <a:p>
            <a:r>
              <a:rPr lang="en-US" sz="4400" dirty="0">
                <a:solidFill>
                  <a:schemeClr val="tx2">
                    <a:lumMod val="40000"/>
                    <a:lumOff val="60000"/>
                  </a:schemeClr>
                </a:solidFill>
              </a:rPr>
              <a:t>How to learn more</a:t>
            </a:r>
          </a:p>
        </p:txBody>
      </p:sp>
    </p:spTree>
    <p:extLst>
      <p:ext uri="{BB962C8B-B14F-4D97-AF65-F5344CB8AC3E}">
        <p14:creationId xmlns:p14="http://schemas.microsoft.com/office/powerpoint/2010/main" val="353094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9" name="Picture 5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0" name="Oval 5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1" name="Picture 60">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2" name="Picture 6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6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63">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A2181-5CC5-0B09-A722-81478C0A5ADC}"/>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5400" b="0" i="0" kern="1200">
                <a:solidFill>
                  <a:srgbClr val="EBEBEB"/>
                </a:solidFill>
                <a:latin typeface="+mj-lt"/>
                <a:ea typeface="+mj-ea"/>
                <a:cs typeface="+mj-cs"/>
              </a:rPr>
              <a:t>Agenda</a:t>
            </a:r>
          </a:p>
        </p:txBody>
      </p:sp>
      <p:sp>
        <p:nvSpPr>
          <p:cNvPr id="6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6" name="Freeform: Shape 6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ectangle 6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4">
            <a:extLst>
              <a:ext uri="{FF2B5EF4-FFF2-40B4-BE49-F238E27FC236}">
                <a16:creationId xmlns:a16="http://schemas.microsoft.com/office/drawing/2014/main" id="{BE451D79-88F1-F2B1-3980-5894D8085077}"/>
              </a:ext>
            </a:extLst>
          </p:cNvPr>
          <p:cNvGraphicFramePr>
            <a:graphicFrameLocks noGrp="1"/>
          </p:cNvGraphicFramePr>
          <p:nvPr>
            <p:ph idx="1"/>
            <p:extLst>
              <p:ext uri="{D42A27DB-BD31-4B8C-83A1-F6EECF244321}">
                <p14:modId xmlns:p14="http://schemas.microsoft.com/office/powerpoint/2010/main" val="2309640538"/>
              </p:ext>
              <p:ext uri="{E7BDC344-281C-4309-B0C6-D0EE65EED2A8}">
                <p202:designPr xmlns:p202="http://schemas.microsoft.com/office/powerpoint/2020/02/main">
                  <p202:designTagLst>
                    <p202:designTag name="ARCH:1:CLS" val="StackedSequentialRowTable"/>
                  </p202:designTagLst>
                </p202:designPr>
              </p:ext>
            </p:extLst>
          </p:nvPr>
        </p:nvGraphicFramePr>
        <p:xfrm>
          <a:off x="643854" y="960385"/>
          <a:ext cx="6270662" cy="4951456"/>
        </p:xfrm>
        <a:graphic>
          <a:graphicData uri="http://schemas.openxmlformats.org/drawingml/2006/table">
            <a:tbl>
              <a:tblPr bandRow="1">
                <a:noFill/>
                <a:tableStyleId>{5C22544A-7EE6-4342-B048-85BDC9FD1C3A}</a:tableStyleId>
              </a:tblPr>
              <a:tblGrid>
                <a:gridCol w="1302064">
                  <a:extLst>
                    <a:ext uri="{9D8B030D-6E8A-4147-A177-3AD203B41FA5}">
                      <a16:colId xmlns:a16="http://schemas.microsoft.com/office/drawing/2014/main" val="1095530467"/>
                    </a:ext>
                  </a:extLst>
                </a:gridCol>
                <a:gridCol w="4968598">
                  <a:extLst>
                    <a:ext uri="{9D8B030D-6E8A-4147-A177-3AD203B41FA5}">
                      <a16:colId xmlns:a16="http://schemas.microsoft.com/office/drawing/2014/main" val="3017037762"/>
                    </a:ext>
                  </a:extLst>
                </a:gridCol>
              </a:tblGrid>
              <a:tr h="705253">
                <a:tc>
                  <a:txBody>
                    <a:bodyPr/>
                    <a:lstStyle/>
                    <a:p>
                      <a:pPr>
                        <a:buNone/>
                      </a:pPr>
                      <a:r>
                        <a:rPr lang="en-US" sz="2800" b="1" cap="none" spc="0">
                          <a:solidFill>
                            <a:schemeClr val="tx1"/>
                          </a:solidFill>
                        </a:rPr>
                        <a:t>01</a:t>
                      </a:r>
                    </a:p>
                  </a:txBody>
                  <a:tcPr marL="121131" marR="121131" marT="121131" marB="121131"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en-US" sz="1800" b="0" cap="none" spc="0" dirty="0">
                          <a:solidFill>
                            <a:schemeClr val="tx1"/>
                          </a:solidFill>
                        </a:rPr>
                        <a:t>Overview of HUD CoC Program</a:t>
                      </a:r>
                    </a:p>
                  </a:txBody>
                  <a:tcPr marL="121131" marR="121131" marT="121131" marB="121131"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1759527104"/>
                  </a:ext>
                </a:extLst>
              </a:tr>
              <a:tr h="705253">
                <a:tc>
                  <a:txBody>
                    <a:bodyPr/>
                    <a:lstStyle/>
                    <a:p>
                      <a:pPr>
                        <a:buNone/>
                      </a:pPr>
                      <a:r>
                        <a:rPr lang="en-US" sz="2800" b="1" cap="none" spc="0">
                          <a:solidFill>
                            <a:schemeClr val="tx1"/>
                          </a:solidFill>
                        </a:rPr>
                        <a:t>02</a:t>
                      </a:r>
                    </a:p>
                  </a:txBody>
                  <a:tcPr marL="121131" marR="121131" marT="121131" marB="1211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1800" b="0" cap="none" spc="0" dirty="0">
                          <a:solidFill>
                            <a:schemeClr val="tx1"/>
                          </a:solidFill>
                        </a:rPr>
                        <a:t>Overview of CoC Funding Available and Local Competition Process</a:t>
                      </a:r>
                    </a:p>
                  </a:txBody>
                  <a:tcPr marL="121131" marR="121131" marT="121131" marB="1211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439702496"/>
                  </a:ext>
                </a:extLst>
              </a:tr>
              <a:tr h="705253">
                <a:tc>
                  <a:txBody>
                    <a:bodyPr/>
                    <a:lstStyle/>
                    <a:p>
                      <a:pPr>
                        <a:buNone/>
                      </a:pPr>
                      <a:r>
                        <a:rPr lang="en-US" sz="2800" b="1" cap="none" spc="0" dirty="0">
                          <a:solidFill>
                            <a:schemeClr val="tx1"/>
                          </a:solidFill>
                        </a:rPr>
                        <a:t>03</a:t>
                      </a:r>
                    </a:p>
                  </a:txBody>
                  <a:tcPr marL="121131" marR="121131" marT="121131" marB="121131"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tc>
                  <a:txBody>
                    <a:bodyPr/>
                    <a:lstStyle/>
                    <a:p>
                      <a:pPr algn="l">
                        <a:buNone/>
                      </a:pPr>
                      <a:r>
                        <a:rPr lang="en-US" sz="1800" b="0" cap="none" spc="0" dirty="0">
                          <a:solidFill>
                            <a:schemeClr val="tx1"/>
                          </a:solidFill>
                        </a:rPr>
                        <a:t>Eligible project applicants,</a:t>
                      </a:r>
                    </a:p>
                    <a:p>
                      <a:pPr algn="l">
                        <a:buNone/>
                      </a:pPr>
                      <a:r>
                        <a:rPr lang="en-US" sz="1800" b="0" cap="none" spc="0" dirty="0">
                          <a:solidFill>
                            <a:schemeClr val="tx1"/>
                          </a:solidFill>
                        </a:rPr>
                        <a:t>Overarching requirements,</a:t>
                      </a:r>
                    </a:p>
                    <a:p>
                      <a:pPr algn="l">
                        <a:buNone/>
                      </a:pPr>
                      <a:r>
                        <a:rPr lang="en-US" sz="1800" b="0" cap="none" spc="0" dirty="0">
                          <a:solidFill>
                            <a:schemeClr val="tx1"/>
                          </a:solidFill>
                        </a:rPr>
                        <a:t>Eligible project types,</a:t>
                      </a:r>
                    </a:p>
                    <a:p>
                      <a:pPr algn="l">
                        <a:buNone/>
                      </a:pPr>
                      <a:r>
                        <a:rPr lang="en-US" sz="1800" b="0" cap="none" spc="0" dirty="0">
                          <a:solidFill>
                            <a:schemeClr val="tx1"/>
                          </a:solidFill>
                        </a:rPr>
                        <a:t>Allowable project costs</a:t>
                      </a:r>
                    </a:p>
                  </a:txBody>
                  <a:tcPr marL="121131" marR="121131" marT="121131" marB="121131"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extLst>
                  <a:ext uri="{0D108BD9-81ED-4DB2-BD59-A6C34878D82A}">
                    <a16:rowId xmlns:a16="http://schemas.microsoft.com/office/drawing/2014/main" val="793701517"/>
                  </a:ext>
                </a:extLst>
              </a:tr>
              <a:tr h="705253">
                <a:tc>
                  <a:txBody>
                    <a:bodyPr/>
                    <a:lstStyle/>
                    <a:p>
                      <a:pPr>
                        <a:buNone/>
                      </a:pPr>
                      <a:r>
                        <a:rPr lang="en-US" sz="2800" b="1" cap="none" spc="0" dirty="0">
                          <a:solidFill>
                            <a:schemeClr val="tx1"/>
                          </a:solidFill>
                        </a:rPr>
                        <a:t>04</a:t>
                      </a:r>
                    </a:p>
                  </a:txBody>
                  <a:tcPr marL="121131" marR="121131" marT="121131" marB="1211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1800" b="0" cap="none" spc="0">
                          <a:solidFill>
                            <a:schemeClr val="tx1"/>
                          </a:solidFill>
                        </a:rPr>
                        <a:t>How to Submit a Project Application</a:t>
                      </a:r>
                    </a:p>
                  </a:txBody>
                  <a:tcPr marL="121131" marR="121131" marT="121131" marB="1211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400294316"/>
                  </a:ext>
                </a:extLst>
              </a:tr>
              <a:tr h="705253">
                <a:tc>
                  <a:txBody>
                    <a:bodyPr/>
                    <a:lstStyle/>
                    <a:p>
                      <a:pPr>
                        <a:buNone/>
                      </a:pPr>
                      <a:r>
                        <a:rPr lang="en-US" sz="2800" b="1" cap="none" spc="0" dirty="0">
                          <a:solidFill>
                            <a:schemeClr val="tx1"/>
                          </a:solidFill>
                        </a:rPr>
                        <a:t>05</a:t>
                      </a:r>
                    </a:p>
                  </a:txBody>
                  <a:tcPr marL="121131" marR="121131" marT="121131" marB="1211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en-US" sz="1800" b="0" cap="none" spc="0">
                          <a:solidFill>
                            <a:schemeClr val="tx1"/>
                          </a:solidFill>
                        </a:rPr>
                        <a:t>How to Learn More</a:t>
                      </a:r>
                    </a:p>
                  </a:txBody>
                  <a:tcPr marL="121131" marR="121131" marT="121131" marB="121131"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422719045"/>
                  </a:ext>
                </a:extLst>
              </a:tr>
              <a:tr h="705253">
                <a:tc>
                  <a:txBody>
                    <a:bodyPr/>
                    <a:lstStyle/>
                    <a:p>
                      <a:pPr>
                        <a:buNone/>
                      </a:pPr>
                      <a:r>
                        <a:rPr lang="en-US" sz="2800" b="1" cap="none" spc="0" dirty="0">
                          <a:solidFill>
                            <a:schemeClr val="tx1"/>
                          </a:solidFill>
                        </a:rPr>
                        <a:t>06</a:t>
                      </a:r>
                    </a:p>
                  </a:txBody>
                  <a:tcPr marL="121131" marR="121131" marT="121131" marB="121131"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lgn="l">
                        <a:buNone/>
                      </a:pPr>
                      <a:r>
                        <a:rPr lang="en-US" sz="1800" b="0" cap="none" spc="0" dirty="0">
                          <a:solidFill>
                            <a:schemeClr val="tx1"/>
                          </a:solidFill>
                        </a:rPr>
                        <a:t>Q&amp;A</a:t>
                      </a:r>
                    </a:p>
                  </a:txBody>
                  <a:tcPr marL="121131" marR="121131" marT="121131" marB="121131"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727982255"/>
                  </a:ext>
                </a:extLst>
              </a:tr>
            </a:tbl>
          </a:graphicData>
        </a:graphic>
      </p:graphicFrame>
    </p:spTree>
    <p:extLst>
      <p:ext uri="{BB962C8B-B14F-4D97-AF65-F5344CB8AC3E}">
        <p14:creationId xmlns:p14="http://schemas.microsoft.com/office/powerpoint/2010/main" val="200620919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E2DC1296-6D60-A396-56A2-12F3B33A59E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66C26F0-84EB-0CF1-4E2E-149E7938A72F}"/>
              </a:ext>
            </a:extLst>
          </p:cNvPr>
          <p:cNvSpPr>
            <a:spLocks noGrp="1"/>
          </p:cNvSpPr>
          <p:nvPr>
            <p:ph type="title"/>
          </p:nvPr>
        </p:nvSpPr>
        <p:spPr>
          <a:xfrm>
            <a:off x="806195" y="804672"/>
            <a:ext cx="3521359" cy="5248656"/>
          </a:xfrm>
        </p:spPr>
        <p:txBody>
          <a:bodyPr anchor="ctr">
            <a:normAutofit/>
          </a:bodyPr>
          <a:lstStyle/>
          <a:p>
            <a:pPr algn="ctr"/>
            <a:r>
              <a:rPr lang="en-US" dirty="0"/>
              <a:t>Links to Resources</a:t>
            </a:r>
            <a:endParaRPr lang="en-US"/>
          </a:p>
        </p:txBody>
      </p:sp>
      <p:sp>
        <p:nvSpPr>
          <p:cNvPr id="3" name="Content Placeholder 2">
            <a:extLst>
              <a:ext uri="{FF2B5EF4-FFF2-40B4-BE49-F238E27FC236}">
                <a16:creationId xmlns:a16="http://schemas.microsoft.com/office/drawing/2014/main" id="{6FBBDC69-7F68-0583-150F-8B779CC2B448}"/>
              </a:ext>
            </a:extLst>
          </p:cNvPr>
          <p:cNvSpPr>
            <a:spLocks noGrp="1"/>
          </p:cNvSpPr>
          <p:nvPr>
            <p:ph idx="1"/>
          </p:nvPr>
        </p:nvSpPr>
        <p:spPr>
          <a:xfrm>
            <a:off x="4981037" y="968692"/>
            <a:ext cx="6399930" cy="5248657"/>
          </a:xfrm>
        </p:spPr>
        <p:txBody>
          <a:bodyPr anchor="ctr">
            <a:normAutofit lnSpcReduction="10000"/>
          </a:bodyPr>
          <a:lstStyle/>
          <a:p>
            <a:r>
              <a:rPr lang="en-US" dirty="0"/>
              <a:t>All kinds of important info about the CoC’s local competition:</a:t>
            </a:r>
          </a:p>
          <a:p>
            <a:pPr lvl="1"/>
            <a:r>
              <a:rPr lang="en-US" dirty="0">
                <a:hlinkClick r:id="rId4"/>
              </a:rPr>
              <a:t>https://tchelpspot.org/2026-hud-nofo/</a:t>
            </a:r>
            <a:r>
              <a:rPr lang="en-US" dirty="0"/>
              <a:t> </a:t>
            </a:r>
          </a:p>
          <a:p>
            <a:r>
              <a:rPr lang="en-US" dirty="0"/>
              <a:t>FY2026 HUD CoC NOFO 	</a:t>
            </a:r>
          </a:p>
          <a:p>
            <a:pPr lvl="1"/>
            <a:r>
              <a:rPr lang="en-US" dirty="0">
                <a:hlinkClick r:id="rId5"/>
              </a:rPr>
              <a:t>https://www.hud.gov/sites/dfiles/CPD/documents/CoC/FY2026-CoC-Program-NOFO.pdf</a:t>
            </a:r>
            <a:r>
              <a:rPr lang="en-US" dirty="0"/>
              <a:t> </a:t>
            </a:r>
          </a:p>
          <a:p>
            <a:r>
              <a:rPr lang="en-US" dirty="0"/>
              <a:t>HUD’s CoC Competition Landing Page</a:t>
            </a:r>
          </a:p>
          <a:p>
            <a:pPr lvl="1"/>
            <a:r>
              <a:rPr lang="en-US" dirty="0">
                <a:hlinkClick r:id="rId6"/>
              </a:rPr>
              <a:t>https:/www.hud.gov/hud-partners/community-coc</a:t>
            </a:r>
            <a:endParaRPr lang="en-US" dirty="0"/>
          </a:p>
          <a:p>
            <a:r>
              <a:rPr lang="en-US" dirty="0"/>
              <a:t>HUD’s e-snaps Toolkits and Other Resources</a:t>
            </a:r>
          </a:p>
          <a:p>
            <a:pPr lvl="1"/>
            <a:r>
              <a:rPr lang="en-US" dirty="0"/>
              <a:t> </a:t>
            </a:r>
            <a:r>
              <a:rPr lang="en-US" dirty="0">
                <a:hlinkClick r:id="rId7"/>
              </a:rPr>
              <a:t>https://www.hudexchange.info/programs/e-snaps/</a:t>
            </a:r>
            <a:endParaRPr lang="en-US" dirty="0"/>
          </a:p>
          <a:p>
            <a:r>
              <a:rPr lang="en-US" dirty="0"/>
              <a:t>The e-snaps Online Grant Application System</a:t>
            </a:r>
          </a:p>
          <a:p>
            <a:pPr lvl="1"/>
            <a:r>
              <a:rPr lang="en-US" dirty="0"/>
              <a:t> </a:t>
            </a:r>
            <a:r>
              <a:rPr lang="en-US" dirty="0">
                <a:hlinkClick r:id="rId8"/>
              </a:rPr>
              <a:t>https://esnaps.hud.gov/grantium/frontOffice.jsf</a:t>
            </a:r>
            <a:endParaRPr lang="en-US" dirty="0"/>
          </a:p>
          <a:p>
            <a:pPr marL="0" indent="0">
              <a:buNone/>
            </a:pPr>
            <a:endParaRPr lang="en-US" dirty="0"/>
          </a:p>
        </p:txBody>
      </p:sp>
    </p:spTree>
    <p:extLst>
      <p:ext uri="{BB962C8B-B14F-4D97-AF65-F5344CB8AC3E}">
        <p14:creationId xmlns:p14="http://schemas.microsoft.com/office/powerpoint/2010/main" val="1565813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792EB3-93B0-72C7-F5A7-5FE40711FB88}"/>
            </a:ext>
          </a:extLst>
        </p:cNvPr>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F6AC91-3D71-D820-DDC3-62F01D7A6CC6}"/>
              </a:ext>
            </a:extLst>
          </p:cNvPr>
          <p:cNvSpPr>
            <a:spLocks noGrp="1"/>
          </p:cNvSpPr>
          <p:nvPr>
            <p:ph type="title"/>
          </p:nvPr>
        </p:nvSpPr>
        <p:spPr>
          <a:xfrm>
            <a:off x="646111" y="452718"/>
            <a:ext cx="9404723" cy="1400530"/>
          </a:xfrm>
        </p:spPr>
        <p:txBody>
          <a:bodyPr>
            <a:normAutofit/>
          </a:bodyPr>
          <a:lstStyle/>
          <a:p>
            <a:r>
              <a:rPr lang="en-US" dirty="0"/>
              <a:t>Contact Emails</a:t>
            </a:r>
          </a:p>
        </p:txBody>
      </p:sp>
      <p:graphicFrame>
        <p:nvGraphicFramePr>
          <p:cNvPr id="51" name="Content Placeholder 2">
            <a:extLst>
              <a:ext uri="{FF2B5EF4-FFF2-40B4-BE49-F238E27FC236}">
                <a16:creationId xmlns:a16="http://schemas.microsoft.com/office/drawing/2014/main" id="{1EF70AF3-806A-2FE9-C94D-D8065CF2FDC5}"/>
              </a:ext>
            </a:extLst>
          </p:cNvPr>
          <p:cNvGraphicFramePr>
            <a:graphicFrameLocks noGrp="1"/>
          </p:cNvGraphicFramePr>
          <p:nvPr>
            <p:ph idx="1"/>
            <p:extLst>
              <p:ext uri="{D42A27DB-BD31-4B8C-83A1-F6EECF244321}">
                <p14:modId xmlns:p14="http://schemas.microsoft.com/office/powerpoint/2010/main" val="3995332902"/>
              </p:ext>
            </p:extLst>
          </p:nvPr>
        </p:nvGraphicFramePr>
        <p:xfrm>
          <a:off x="1622729" y="1600634"/>
          <a:ext cx="8946541" cy="4195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8609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88B584-339E-420D-7CA2-895C6D32C99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82F4DE5-865A-0D47-B2A8-3EE87429DE2A}"/>
              </a:ext>
            </a:extLst>
          </p:cNvPr>
          <p:cNvSpPr>
            <a:spLocks noGrp="1"/>
          </p:cNvSpPr>
          <p:nvPr>
            <p:ph type="body" idx="1"/>
          </p:nvPr>
        </p:nvSpPr>
        <p:spPr>
          <a:xfrm>
            <a:off x="7495506" y="2453565"/>
            <a:ext cx="4158334" cy="1621508"/>
          </a:xfrm>
        </p:spPr>
        <p:txBody>
          <a:bodyPr vert="horz" lIns="91440" tIns="45720" rIns="91440" bIns="45720" rtlCol="0" anchor="t">
            <a:normAutofit/>
          </a:bodyPr>
          <a:lstStyle/>
          <a:p>
            <a:r>
              <a:rPr lang="en-US" sz="6000" dirty="0">
                <a:solidFill>
                  <a:schemeClr val="tx2">
                    <a:lumMod val="40000"/>
                    <a:lumOff val="60000"/>
                  </a:schemeClr>
                </a:solidFill>
              </a:rPr>
              <a:t>Q&amp;A</a:t>
            </a:r>
          </a:p>
        </p:txBody>
      </p:sp>
      <p:sp>
        <p:nvSpPr>
          <p:cNvPr id="24"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id="{D8B22DE2-C518-4F77-BE90-E1B6B1909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txBody>
          <a:bodyPr/>
          <a:lstStyle/>
          <a:p>
            <a:endParaRPr lang="en-US"/>
          </a:p>
        </p:txBody>
      </p:sp>
      <p:sp>
        <p:nvSpPr>
          <p:cNvPr id="28" name="Rectangle 27">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Graphic 6" descr="Questions">
            <a:extLst>
              <a:ext uri="{FF2B5EF4-FFF2-40B4-BE49-F238E27FC236}">
                <a16:creationId xmlns:a16="http://schemas.microsoft.com/office/drawing/2014/main" id="{39135BDA-120E-D753-1EDA-AFC11FFCE6D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3854" y="703489"/>
            <a:ext cx="5450557" cy="5450557"/>
          </a:xfrm>
          <a:prstGeom prst="rect">
            <a:avLst/>
          </a:prstGeom>
          <a:effectLst/>
        </p:spPr>
      </p:pic>
    </p:spTree>
    <p:extLst>
      <p:ext uri="{BB962C8B-B14F-4D97-AF65-F5344CB8AC3E}">
        <p14:creationId xmlns:p14="http://schemas.microsoft.com/office/powerpoint/2010/main" val="4292662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001B8C2-2074-9C52-C210-BBED22AFB3EF}"/>
              </a:ext>
            </a:extLst>
          </p:cNvPr>
          <p:cNvSpPr>
            <a:spLocks noGrp="1"/>
          </p:cNvSpPr>
          <p:nvPr>
            <p:ph type="body" idx="1"/>
          </p:nvPr>
        </p:nvSpPr>
        <p:spPr>
          <a:xfrm>
            <a:off x="5186300" y="1997195"/>
            <a:ext cx="6181152" cy="1621508"/>
          </a:xfrm>
        </p:spPr>
        <p:txBody>
          <a:bodyPr vert="horz" lIns="91440" tIns="45720" rIns="91440" bIns="45720" rtlCol="0" anchor="t">
            <a:noAutofit/>
          </a:bodyPr>
          <a:lstStyle/>
          <a:p>
            <a:r>
              <a:rPr lang="en-US" sz="5400" dirty="0">
                <a:solidFill>
                  <a:schemeClr val="tx2">
                    <a:lumMod val="40000"/>
                    <a:lumOff val="60000"/>
                  </a:schemeClr>
                </a:solidFill>
              </a:rPr>
              <a:t>OVERVIEW OF HUD COC PROGRAM</a:t>
            </a:r>
          </a:p>
        </p:txBody>
      </p:sp>
      <p:sp>
        <p:nvSpPr>
          <p:cNvPr id="27"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29" name="Freeform: Shape 28">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txBody>
          <a:bodyPr/>
          <a:lstStyle/>
          <a:p>
            <a:endParaRPr lang="en-US"/>
          </a:p>
        </p:txBody>
      </p:sp>
      <p:sp>
        <p:nvSpPr>
          <p:cNvPr id="31" name="Rectangle 30">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4F447DED-1794-77C4-052C-45DEAF198D97}"/>
              </a:ext>
            </a:extLst>
          </p:cNvPr>
          <p:cNvPicPr>
            <a:picLocks noChangeAspect="1"/>
          </p:cNvPicPr>
          <p:nvPr/>
        </p:nvPicPr>
        <p:blipFill>
          <a:blip r:embed="rId6"/>
          <a:stretch>
            <a:fillRect/>
          </a:stretch>
        </p:blipFill>
        <p:spPr>
          <a:xfrm>
            <a:off x="643854" y="1716143"/>
            <a:ext cx="3431749" cy="3425249"/>
          </a:xfrm>
          <a:prstGeom prst="rect">
            <a:avLst/>
          </a:prstGeom>
          <a:effectLst/>
        </p:spPr>
      </p:pic>
    </p:spTree>
    <p:extLst>
      <p:ext uri="{BB962C8B-B14F-4D97-AF65-F5344CB8AC3E}">
        <p14:creationId xmlns:p14="http://schemas.microsoft.com/office/powerpoint/2010/main" val="371682682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8FC1-BF30-1BEF-79B6-324FB51A4A86}"/>
              </a:ext>
            </a:extLst>
          </p:cNvPr>
          <p:cNvSpPr>
            <a:spLocks noGrp="1"/>
          </p:cNvSpPr>
          <p:nvPr>
            <p:ph type="title"/>
          </p:nvPr>
        </p:nvSpPr>
        <p:spPr>
          <a:xfrm>
            <a:off x="646111" y="452718"/>
            <a:ext cx="9404723" cy="1400530"/>
          </a:xfrm>
        </p:spPr>
        <p:txBody>
          <a:bodyPr>
            <a:normAutofit/>
          </a:bodyPr>
          <a:lstStyle/>
          <a:p>
            <a:r>
              <a:rPr lang="en-US" dirty="0"/>
              <a:t>The Basics: HUD CoC Funding</a:t>
            </a:r>
          </a:p>
        </p:txBody>
      </p:sp>
      <p:sp>
        <p:nvSpPr>
          <p:cNvPr id="19" name="Rectangle 18">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176B608-5A03-6BE1-E859-5CC27EE00E5E}"/>
              </a:ext>
            </a:extLst>
          </p:cNvPr>
          <p:cNvGraphicFramePr>
            <a:graphicFrameLocks noGrp="1"/>
          </p:cNvGraphicFramePr>
          <p:nvPr>
            <p:ph idx="1"/>
            <p:extLst>
              <p:ext uri="{D42A27DB-BD31-4B8C-83A1-F6EECF244321}">
                <p14:modId xmlns:p14="http://schemas.microsoft.com/office/powerpoint/2010/main" val="2139190902"/>
              </p:ext>
            </p:extLst>
          </p:nvPr>
        </p:nvGraphicFramePr>
        <p:xfrm>
          <a:off x="1103312" y="1600200"/>
          <a:ext cx="10020300" cy="464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1672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6F6B-0F1A-3E60-B022-C0DDBBBEE435}"/>
              </a:ext>
            </a:extLst>
          </p:cNvPr>
          <p:cNvSpPr>
            <a:spLocks noGrp="1"/>
          </p:cNvSpPr>
          <p:nvPr>
            <p:ph type="title"/>
          </p:nvPr>
        </p:nvSpPr>
        <p:spPr>
          <a:xfrm>
            <a:off x="535312" y="417325"/>
            <a:ext cx="3363974" cy="1728044"/>
          </a:xfrm>
          <a:noFill/>
          <a:ln>
            <a:noFill/>
          </a:ln>
        </p:spPr>
        <p:txBody>
          <a:bodyPr wrap="square">
            <a:normAutofit fontScale="90000"/>
          </a:bodyPr>
          <a:lstStyle/>
          <a:p>
            <a:r>
              <a:rPr lang="en-US" dirty="0">
                <a:solidFill>
                  <a:schemeClr val="bg1"/>
                </a:solidFill>
              </a:rPr>
              <a:t>Official Program regulations</a:t>
            </a:r>
          </a:p>
        </p:txBody>
      </p:sp>
      <p:sp>
        <p:nvSpPr>
          <p:cNvPr id="3" name="Content Placeholder 2">
            <a:extLst>
              <a:ext uri="{FF2B5EF4-FFF2-40B4-BE49-F238E27FC236}">
                <a16:creationId xmlns:a16="http://schemas.microsoft.com/office/drawing/2014/main" id="{1A932548-7FB2-6245-C99D-F96EF2244688}"/>
              </a:ext>
            </a:extLst>
          </p:cNvPr>
          <p:cNvSpPr>
            <a:spLocks noGrp="1"/>
          </p:cNvSpPr>
          <p:nvPr>
            <p:ph idx="1"/>
          </p:nvPr>
        </p:nvSpPr>
        <p:spPr>
          <a:xfrm>
            <a:off x="643468" y="2638044"/>
            <a:ext cx="3363974" cy="3415622"/>
          </a:xfrm>
        </p:spPr>
        <p:txBody>
          <a:bodyPr>
            <a:normAutofit fontScale="92500" lnSpcReduction="20000"/>
          </a:bodyPr>
          <a:lstStyle/>
          <a:p>
            <a:r>
              <a:rPr lang="en-US" dirty="0">
                <a:solidFill>
                  <a:schemeClr val="bg1"/>
                </a:solidFill>
                <a:hlinkClick r:id="rId2"/>
              </a:rPr>
              <a:t>https://www.ecfr.gov/current/title-24/subtitle-B/chapter-V/subchapter-C/part-578?toc=1</a:t>
            </a:r>
            <a:endParaRPr lang="en-US" dirty="0">
              <a:solidFill>
                <a:schemeClr val="bg1"/>
              </a:solidFill>
            </a:endParaRPr>
          </a:p>
          <a:p>
            <a:r>
              <a:rPr lang="en-US" dirty="0">
                <a:solidFill>
                  <a:schemeClr val="bg1"/>
                </a:solidFill>
              </a:rPr>
              <a:t>Especially Subparts A, D, F, &amp; G</a:t>
            </a:r>
          </a:p>
          <a:p>
            <a:r>
              <a:rPr lang="en-US" dirty="0">
                <a:solidFill>
                  <a:schemeClr val="bg1"/>
                </a:solidFill>
              </a:rPr>
              <a:t>This may look intimidating at first, but using the regulations is the surest way to success!</a:t>
            </a:r>
          </a:p>
          <a:p>
            <a:endParaRPr lang="en-US" dirty="0">
              <a:solidFill>
                <a:schemeClr val="bg1"/>
              </a:solidFill>
            </a:endParaRPr>
          </a:p>
        </p:txBody>
      </p:sp>
      <p:pic>
        <p:nvPicPr>
          <p:cNvPr id="7" name="Picture 6">
            <a:extLst>
              <a:ext uri="{FF2B5EF4-FFF2-40B4-BE49-F238E27FC236}">
                <a16:creationId xmlns:a16="http://schemas.microsoft.com/office/drawing/2014/main" id="{CD4514F2-033C-378D-3B95-1674C756B326}"/>
              </a:ext>
            </a:extLst>
          </p:cNvPr>
          <p:cNvPicPr>
            <a:picLocks noChangeAspect="1"/>
          </p:cNvPicPr>
          <p:nvPr/>
        </p:nvPicPr>
        <p:blipFill>
          <a:blip r:embed="rId3"/>
          <a:stretch>
            <a:fillRect/>
          </a:stretch>
        </p:blipFill>
        <p:spPr>
          <a:xfrm>
            <a:off x="5194916" y="0"/>
            <a:ext cx="6207020" cy="6858000"/>
          </a:xfrm>
          <a:prstGeom prst="rect">
            <a:avLst/>
          </a:prstGeom>
        </p:spPr>
      </p:pic>
    </p:spTree>
    <p:extLst>
      <p:ext uri="{BB962C8B-B14F-4D97-AF65-F5344CB8AC3E}">
        <p14:creationId xmlns:p14="http://schemas.microsoft.com/office/powerpoint/2010/main" val="1777308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9E8FFC9B-84A7-F082-7972-B1602C733B8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F821C31-212E-CCA2-405E-74875A2321F6}"/>
              </a:ext>
            </a:extLst>
          </p:cNvPr>
          <p:cNvSpPr>
            <a:spLocks noGrp="1"/>
          </p:cNvSpPr>
          <p:nvPr>
            <p:ph type="title"/>
          </p:nvPr>
        </p:nvSpPr>
        <p:spPr>
          <a:xfrm>
            <a:off x="806195" y="804672"/>
            <a:ext cx="3521359" cy="5248656"/>
          </a:xfrm>
        </p:spPr>
        <p:txBody>
          <a:bodyPr anchor="ctr">
            <a:normAutofit/>
          </a:bodyPr>
          <a:lstStyle/>
          <a:p>
            <a:pPr algn="ctr"/>
            <a:r>
              <a:rPr lang="en-US" dirty="0"/>
              <a:t>Additional Guidance</a:t>
            </a:r>
          </a:p>
        </p:txBody>
      </p:sp>
      <p:sp>
        <p:nvSpPr>
          <p:cNvPr id="17" name="Content Placeholder 2">
            <a:extLst>
              <a:ext uri="{FF2B5EF4-FFF2-40B4-BE49-F238E27FC236}">
                <a16:creationId xmlns:a16="http://schemas.microsoft.com/office/drawing/2014/main" id="{10E24778-1811-03EB-B65B-EDED02A56F7F}"/>
              </a:ext>
            </a:extLst>
          </p:cNvPr>
          <p:cNvSpPr>
            <a:spLocks noGrp="1"/>
          </p:cNvSpPr>
          <p:nvPr>
            <p:ph idx="1"/>
          </p:nvPr>
        </p:nvSpPr>
        <p:spPr>
          <a:xfrm>
            <a:off x="4975861" y="804671"/>
            <a:ext cx="6399930" cy="5248657"/>
          </a:xfrm>
        </p:spPr>
        <p:txBody>
          <a:bodyPr anchor="ctr">
            <a:normAutofit/>
          </a:bodyPr>
          <a:lstStyle/>
          <a:p>
            <a:r>
              <a:rPr lang="en-US" dirty="0"/>
              <a:t>HUDExchange: CoC Program Toolkit</a:t>
            </a:r>
          </a:p>
          <a:p>
            <a:pPr lvl="1"/>
            <a:r>
              <a:rPr lang="en-US" dirty="0">
                <a:hlinkClick r:id="rId4"/>
              </a:rPr>
              <a:t>https://www.hudexchange.info/programs/coc/toolkit/</a:t>
            </a:r>
            <a:endParaRPr lang="en-US" dirty="0"/>
          </a:p>
          <a:p>
            <a:r>
              <a:rPr lang="en-US" dirty="0"/>
              <a:t>HUD Exchange: CoC Program Requirements</a:t>
            </a:r>
          </a:p>
          <a:p>
            <a:pPr lvl="1"/>
            <a:r>
              <a:rPr lang="en-US" dirty="0">
                <a:hlinkClick r:id="rId5"/>
              </a:rPr>
              <a:t>https://www.hudexchange.info/programs/coc/coc-program-eligibility-requirements/</a:t>
            </a:r>
            <a:r>
              <a:rPr lang="en-US" dirty="0"/>
              <a:t> </a:t>
            </a:r>
          </a:p>
          <a:p>
            <a:r>
              <a:rPr lang="en-US" dirty="0"/>
              <a:t>Sign up to receive HUD CoC Program emails</a:t>
            </a:r>
          </a:p>
          <a:p>
            <a:pPr lvl="1"/>
            <a:r>
              <a:rPr lang="en-US" dirty="0">
                <a:hlinkClick r:id="rId6"/>
              </a:rPr>
              <a:t>https://www.hudexchange.info/mailinglist/subscribe/</a:t>
            </a:r>
            <a:r>
              <a:rPr lang="en-US" dirty="0"/>
              <a:t> (click the “CoC” option)</a:t>
            </a:r>
          </a:p>
          <a:p>
            <a:r>
              <a:rPr lang="en-US" dirty="0"/>
              <a:t>Sign up to receive info from HUD about the HUD CoC funding competition</a:t>
            </a:r>
          </a:p>
          <a:p>
            <a:pPr lvl="1"/>
            <a:r>
              <a:rPr lang="en-US" dirty="0">
                <a:hlinkClick r:id="rId7"/>
              </a:rPr>
              <a:t>https://www.hud.gov/subscribe/signup?listname=SNAPS%20Competitions&amp;list=SNAPS-COMPETITIONS-L</a:t>
            </a:r>
            <a:r>
              <a:rPr lang="en-US" dirty="0"/>
              <a:t> </a:t>
            </a:r>
          </a:p>
        </p:txBody>
      </p:sp>
    </p:spTree>
    <p:extLst>
      <p:ext uri="{BB962C8B-B14F-4D97-AF65-F5344CB8AC3E}">
        <p14:creationId xmlns:p14="http://schemas.microsoft.com/office/powerpoint/2010/main" val="47807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9657D4D4-6F7A-34B6-49C4-B51437AF782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 Placeholder 2">
            <a:extLst>
              <a:ext uri="{FF2B5EF4-FFF2-40B4-BE49-F238E27FC236}">
                <a16:creationId xmlns:a16="http://schemas.microsoft.com/office/drawing/2014/main" id="{FEDF6C61-DC86-02B4-8993-3F1399015A6F}"/>
              </a:ext>
            </a:extLst>
          </p:cNvPr>
          <p:cNvSpPr>
            <a:spLocks noGrp="1"/>
          </p:cNvSpPr>
          <p:nvPr>
            <p:ph type="body" idx="1"/>
          </p:nvPr>
        </p:nvSpPr>
        <p:spPr>
          <a:xfrm>
            <a:off x="593957" y="1716016"/>
            <a:ext cx="5946611" cy="3548896"/>
          </a:xfrm>
        </p:spPr>
        <p:txBody>
          <a:bodyPr vert="horz" lIns="91440" tIns="45720" rIns="91440" bIns="45720" rtlCol="0" anchor="t">
            <a:noAutofit/>
          </a:bodyPr>
          <a:lstStyle/>
          <a:p>
            <a:r>
              <a:rPr lang="en-US" sz="4000" dirty="0"/>
              <a:t>OVERVIEW OF funding available &amp; local competition process</a:t>
            </a:r>
          </a:p>
        </p:txBody>
      </p:sp>
      <p:sp>
        <p:nvSpPr>
          <p:cNvPr id="5" name="Freeform 16">
            <a:extLst>
              <a:ext uri="{FF2B5EF4-FFF2-40B4-BE49-F238E27FC236}">
                <a16:creationId xmlns:a16="http://schemas.microsoft.com/office/drawing/2014/main" id="{CF5493CB-6E6E-1CB0-1CFB-B264BBA85A9C}"/>
              </a:ext>
            </a:extLst>
          </p:cNvPr>
          <p:cNvSpPr/>
          <p:nvPr/>
        </p:nvSpPr>
        <p:spPr>
          <a:xfrm>
            <a:off x="6764594" y="1674807"/>
            <a:ext cx="4916129" cy="2661219"/>
          </a:xfrm>
          <a:custGeom>
            <a:avLst/>
            <a:gdLst/>
            <a:ahLst/>
            <a:cxnLst/>
            <a:rect l="l" t="t" r="r" b="b"/>
            <a:pathLst>
              <a:path w="2307586" h="871114">
                <a:moveTo>
                  <a:pt x="0" y="0"/>
                </a:moveTo>
                <a:lnTo>
                  <a:pt x="2307586" y="0"/>
                </a:lnTo>
                <a:lnTo>
                  <a:pt x="2307586" y="871113"/>
                </a:lnTo>
                <a:lnTo>
                  <a:pt x="0" y="871113"/>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4535362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4353932-9df1-4b2f-b923-45ba4dd378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B0A69A1059E54A930BBD4A5C289453" ma:contentTypeVersion="18" ma:contentTypeDescription="Create a new document." ma:contentTypeScope="" ma:versionID="3df240a463a06f88333ed55615ebcb94">
  <xsd:schema xmlns:xsd="http://www.w3.org/2001/XMLSchema" xmlns:xs="http://www.w3.org/2001/XMLSchema" xmlns:p="http://schemas.microsoft.com/office/2006/metadata/properties" xmlns:ns3="64353932-9df1-4b2f-b923-45ba4dd378c1" xmlns:ns4="8361b37f-1192-489c-bb83-68b62dd88f57" targetNamespace="http://schemas.microsoft.com/office/2006/metadata/properties" ma:root="true" ma:fieldsID="f312809da72c449e3b86cd7e17db3a5f" ns3:_="" ns4:_="">
    <xsd:import namespace="64353932-9df1-4b2f-b923-45ba4dd378c1"/>
    <xsd:import namespace="8361b37f-1192-489c-bb83-68b62dd88f57"/>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53932-9df1-4b2f-b923-45ba4dd378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61b37f-1192-489c-bb83-68b62dd88f5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B857B4-70FB-4FD7-A1C0-12C3235E90AA}">
  <ds:schemaRefs>
    <ds:schemaRef ds:uri="http://purl.org/dc/terms/"/>
    <ds:schemaRef ds:uri="64353932-9df1-4b2f-b923-45ba4dd378c1"/>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8361b37f-1192-489c-bb83-68b62dd88f57"/>
    <ds:schemaRef ds:uri="http://schemas.microsoft.com/office/2006/metadata/properties"/>
  </ds:schemaRefs>
</ds:datastoreItem>
</file>

<file path=customXml/itemProps2.xml><?xml version="1.0" encoding="utf-8"?>
<ds:datastoreItem xmlns:ds="http://schemas.openxmlformats.org/officeDocument/2006/customXml" ds:itemID="{9CF2DAC3-3807-4431-9B4D-7E3DA8B6A4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353932-9df1-4b2f-b923-45ba4dd378c1"/>
    <ds:schemaRef ds:uri="8361b37f-1192-489c-bb83-68b62dd88f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491023-102A-4E43-8E70-B857298472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4032</TotalTime>
  <Words>2454</Words>
  <Application>Microsoft Office PowerPoint</Application>
  <PresentationFormat>Widescreen</PresentationFormat>
  <Paragraphs>306</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Aptos</vt:lpstr>
      <vt:lpstr>Arial</vt:lpstr>
      <vt:lpstr>Calibri</vt:lpstr>
      <vt:lpstr>Century Gothic</vt:lpstr>
      <vt:lpstr>Wingdings 3</vt:lpstr>
      <vt:lpstr>Ion</vt:lpstr>
      <vt:lpstr>APPLICANT CONFERENCE  Local Competition FY2026 HUD CoC Program NOFO</vt:lpstr>
      <vt:lpstr>Presenters</vt:lpstr>
      <vt:lpstr>For today’s conference</vt:lpstr>
      <vt:lpstr>Agenda</vt:lpstr>
      <vt:lpstr>PowerPoint Presentation</vt:lpstr>
      <vt:lpstr>The Basics: HUD CoC Funding</vt:lpstr>
      <vt:lpstr>Official Program regulations</vt:lpstr>
      <vt:lpstr>Additional Guidance</vt:lpstr>
      <vt:lpstr>PowerPoint Presentation</vt:lpstr>
      <vt:lpstr>Funding Possibly Available to Our CoC  BEST GUESS ONLY –  NOT YET ANNOUNCED BY HUD!!</vt:lpstr>
      <vt:lpstr>Steps in the Local Process </vt:lpstr>
      <vt:lpstr>Timeline*</vt:lpstr>
      <vt:lpstr>PowerPoint Presentation</vt:lpstr>
      <vt:lpstr>Eligible Project Applicants</vt:lpstr>
      <vt:lpstr>Some, not all, of the HUD CoC program requirements</vt:lpstr>
      <vt:lpstr>Some, not all, of the HUD CoC program requirements (con’t)</vt:lpstr>
      <vt:lpstr>Some, not all, of the HUD CoC program requirements (con’t)</vt:lpstr>
      <vt:lpstr>Some, not all, of the HUD CoC program requirements (con’t)</vt:lpstr>
      <vt:lpstr>Eligible Project Types</vt:lpstr>
      <vt:lpstr>Supportive Services Only (SSO)</vt:lpstr>
      <vt:lpstr> Transitional Housing (TH)</vt:lpstr>
      <vt:lpstr>Rapid Rehousing (RRH)</vt:lpstr>
      <vt:lpstr>Permanent Supportive Housing (PSH)</vt:lpstr>
      <vt:lpstr>Allowable Costs for Most Projects* </vt:lpstr>
      <vt:lpstr>PowerPoint Presentation</vt:lpstr>
      <vt:lpstr>PowerPoint Presentation</vt:lpstr>
      <vt:lpstr>PowerPoint Presentation</vt:lpstr>
      <vt:lpstr>PowerPoint Presentation</vt:lpstr>
      <vt:lpstr>PowerPoint Presentation</vt:lpstr>
      <vt:lpstr>PowerPoint Presentation</vt:lpstr>
      <vt:lpstr>Steps in Process </vt:lpstr>
      <vt:lpstr>Competition Materials: Link at  https://tchelpspot.org/2026-hud-nofo/  </vt:lpstr>
      <vt:lpstr>Request for Applications</vt:lpstr>
      <vt:lpstr>Renewal Projects</vt:lpstr>
      <vt:lpstr>New Projects</vt:lpstr>
      <vt:lpstr>Heads Up About Threshold Criteria</vt:lpstr>
      <vt:lpstr>Avoid These Common Errors</vt:lpstr>
      <vt:lpstr>Avoid These Common Errors (con’t)</vt:lpstr>
      <vt:lpstr>PowerPoint Presentation</vt:lpstr>
      <vt:lpstr>Links to Resources</vt:lpstr>
      <vt:lpstr>Contact Emails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O'Connor Bruno</dc:creator>
  <cp:lastModifiedBy>Susan Pourciau</cp:lastModifiedBy>
  <cp:revision>15</cp:revision>
  <dcterms:created xsi:type="dcterms:W3CDTF">2025-09-10T15:22:25Z</dcterms:created>
  <dcterms:modified xsi:type="dcterms:W3CDTF">2026-06-23T15:33:07Z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0x01010084B0A69A1059E54A930BBD4A5C289453</vt:lpwstr>
  </property>
</Properties>
</file>