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79" r:id="rId4"/>
    <p:sldId id="259" r:id="rId5"/>
    <p:sldId id="264" r:id="rId6"/>
    <p:sldId id="269" r:id="rId7"/>
    <p:sldId id="290" r:id="rId8"/>
    <p:sldId id="265" r:id="rId9"/>
    <p:sldId id="263" r:id="rId10"/>
    <p:sldId id="294" r:id="rId11"/>
    <p:sldId id="271" r:id="rId12"/>
    <p:sldId id="293" r:id="rId13"/>
    <p:sldId id="291" r:id="rId14"/>
    <p:sldId id="292" r:id="rId15"/>
    <p:sldId id="268" r:id="rId16"/>
    <p:sldId id="260" r:id="rId17"/>
    <p:sldId id="266" r:id="rId18"/>
    <p:sldId id="289" r:id="rId19"/>
    <p:sldId id="267" r:id="rId20"/>
    <p:sldId id="261" r:id="rId21"/>
    <p:sldId id="270" r:id="rId22"/>
    <p:sldId id="287" r:id="rId23"/>
    <p:sldId id="288" r:id="rId24"/>
    <p:sldId id="296" r:id="rId25"/>
    <p:sldId id="272" r:id="rId26"/>
    <p:sldId id="274" r:id="rId27"/>
    <p:sldId id="284" r:id="rId28"/>
    <p:sldId id="285" r:id="rId29"/>
    <p:sldId id="295" r:id="rId30"/>
    <p:sldId id="297" r:id="rId31"/>
    <p:sldId id="286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39C51-8DC1-47A5-8448-E594724E31D1}" v="6" dt="2024-08-12T15:35:38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95D57-72D6-496E-955C-02EB76B2FAEE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3C37B2-A6C2-4659-A6D3-DDD68266724B}">
      <dgm:prSet phldrT="[Text]"/>
      <dgm:spPr/>
      <dgm:t>
        <a:bodyPr/>
        <a:lstStyle/>
        <a:p>
          <a:endParaRPr lang="en-US" dirty="0"/>
        </a:p>
      </dgm:t>
    </dgm:pt>
    <dgm:pt modelId="{0B57C295-9673-4092-9CB0-E032BAF2094D}" type="parTrans" cxnId="{55F026B4-C24E-4900-A5DD-88CCD4A1ED62}">
      <dgm:prSet/>
      <dgm:spPr/>
      <dgm:t>
        <a:bodyPr/>
        <a:lstStyle/>
        <a:p>
          <a:endParaRPr lang="en-US"/>
        </a:p>
      </dgm:t>
    </dgm:pt>
    <dgm:pt modelId="{CD54A6ED-BDD4-48CE-9367-149E9A1CD5D1}" type="sibTrans" cxnId="{55F026B4-C24E-4900-A5DD-88CCD4A1ED62}">
      <dgm:prSet/>
      <dgm:spPr/>
      <dgm:t>
        <a:bodyPr/>
        <a:lstStyle/>
        <a:p>
          <a:endParaRPr lang="en-US"/>
        </a:p>
      </dgm:t>
    </dgm:pt>
    <dgm:pt modelId="{F418F397-6537-45BB-84E4-00D666D6F578}">
      <dgm:prSet phldrT="[Text]" custT="1"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HUD releases Notice of Funding Availability (NOFO)</a:t>
          </a:r>
        </a:p>
      </dgm:t>
    </dgm:pt>
    <dgm:pt modelId="{E531941D-8D4B-49B7-AE8B-C58B5B17EA4C}" type="parTrans" cxnId="{9F0F71F2-E4EB-4D8B-A99B-D0937B024B4E}">
      <dgm:prSet/>
      <dgm:spPr/>
      <dgm:t>
        <a:bodyPr/>
        <a:lstStyle/>
        <a:p>
          <a:endParaRPr lang="en-US"/>
        </a:p>
      </dgm:t>
    </dgm:pt>
    <dgm:pt modelId="{87BA8146-E855-40BA-9662-29BE2277DC7B}" type="sibTrans" cxnId="{9F0F71F2-E4EB-4D8B-A99B-D0937B024B4E}">
      <dgm:prSet/>
      <dgm:spPr/>
      <dgm:t>
        <a:bodyPr/>
        <a:lstStyle/>
        <a:p>
          <a:endParaRPr lang="en-US"/>
        </a:p>
      </dgm:t>
    </dgm:pt>
    <dgm:pt modelId="{534CD75E-0007-43F1-84DA-FADBF315729B}">
      <dgm:prSet phldrT="[Text]" custT="1"/>
      <dgm:spPr/>
      <dgm:t>
        <a:bodyPr/>
        <a:lstStyle/>
        <a:p>
          <a:r>
            <a:rPr lang="en-US" sz="2000" dirty="0"/>
            <a:t>TCHSC releases Request for Applications (RFA) for renewal and new projects</a:t>
          </a:r>
        </a:p>
      </dgm:t>
    </dgm:pt>
    <dgm:pt modelId="{78F375A8-932C-44FE-BCE8-13C0E1B57C77}" type="parTrans" cxnId="{CA86A71A-6A53-4911-824E-0D6101877932}">
      <dgm:prSet/>
      <dgm:spPr/>
      <dgm:t>
        <a:bodyPr/>
        <a:lstStyle/>
        <a:p>
          <a:endParaRPr lang="en-US"/>
        </a:p>
      </dgm:t>
    </dgm:pt>
    <dgm:pt modelId="{FE85A8C5-5F93-4282-9D5A-06C8692EAAA1}" type="sibTrans" cxnId="{CA86A71A-6A53-4911-824E-0D6101877932}">
      <dgm:prSet/>
      <dgm:spPr/>
      <dgm:t>
        <a:bodyPr/>
        <a:lstStyle/>
        <a:p>
          <a:endParaRPr lang="en-US"/>
        </a:p>
      </dgm:t>
    </dgm:pt>
    <dgm:pt modelId="{30955248-10F5-4835-A36F-B9DC95CA56AA}">
      <dgm:prSet phldrT="[Text]"/>
      <dgm:spPr/>
      <dgm:t>
        <a:bodyPr/>
        <a:lstStyle/>
        <a:p>
          <a:endParaRPr lang="en-US" dirty="0"/>
        </a:p>
      </dgm:t>
    </dgm:pt>
    <dgm:pt modelId="{47127E75-D039-4075-BB50-460F66316479}" type="parTrans" cxnId="{69303F17-91EE-4201-BE30-566A4A4F96D9}">
      <dgm:prSet/>
      <dgm:spPr/>
      <dgm:t>
        <a:bodyPr/>
        <a:lstStyle/>
        <a:p>
          <a:endParaRPr lang="en-US"/>
        </a:p>
      </dgm:t>
    </dgm:pt>
    <dgm:pt modelId="{B5320DE6-4321-47CF-AEAC-DF274C19793B}" type="sibTrans" cxnId="{69303F17-91EE-4201-BE30-566A4A4F96D9}">
      <dgm:prSet/>
      <dgm:spPr/>
      <dgm:t>
        <a:bodyPr/>
        <a:lstStyle/>
        <a:p>
          <a:endParaRPr lang="en-US"/>
        </a:p>
      </dgm:t>
    </dgm:pt>
    <dgm:pt modelId="{E6C55C81-4AA4-4967-8736-6329DBF4918B}">
      <dgm:prSet phldrT="[Text]" custT="1"/>
      <dgm:spPr/>
      <dgm:t>
        <a:bodyPr/>
        <a:lstStyle/>
        <a:p>
          <a:r>
            <a:rPr lang="en-US" sz="2400" dirty="0"/>
            <a:t>TCHSC submits full application to HUD</a:t>
          </a:r>
        </a:p>
      </dgm:t>
    </dgm:pt>
    <dgm:pt modelId="{9CD47DDF-8B91-4A77-AC03-9BFDB7D2D584}" type="parTrans" cxnId="{C09D8368-F377-4993-813B-826831E9A66F}">
      <dgm:prSet/>
      <dgm:spPr/>
      <dgm:t>
        <a:bodyPr/>
        <a:lstStyle/>
        <a:p>
          <a:endParaRPr lang="en-US"/>
        </a:p>
      </dgm:t>
    </dgm:pt>
    <dgm:pt modelId="{FABF8532-7D99-442D-AB02-6958A5371173}" type="sibTrans" cxnId="{C09D8368-F377-4993-813B-826831E9A66F}">
      <dgm:prSet/>
      <dgm:spPr/>
      <dgm:t>
        <a:bodyPr/>
        <a:lstStyle/>
        <a:p>
          <a:endParaRPr lang="en-US"/>
        </a:p>
      </dgm:t>
    </dgm:pt>
    <dgm:pt modelId="{E784CFF7-89B1-4F78-9225-135B656DACDD}">
      <dgm:prSet phldrT="[Text]"/>
      <dgm:spPr/>
      <dgm:t>
        <a:bodyPr/>
        <a:lstStyle/>
        <a:p>
          <a:endParaRPr lang="en-US" dirty="0"/>
        </a:p>
      </dgm:t>
    </dgm:pt>
    <dgm:pt modelId="{DC2CE8B7-9E38-4548-8862-89DB1A3C17F6}" type="parTrans" cxnId="{2007C661-1F9B-46FE-9C63-A7E4841E8F53}">
      <dgm:prSet/>
      <dgm:spPr/>
      <dgm:t>
        <a:bodyPr/>
        <a:lstStyle/>
        <a:p>
          <a:endParaRPr lang="en-US"/>
        </a:p>
      </dgm:t>
    </dgm:pt>
    <dgm:pt modelId="{38DE49C1-E7B7-4E61-9FD0-C995C07E8F9F}" type="sibTrans" cxnId="{2007C661-1F9B-46FE-9C63-A7E4841E8F53}">
      <dgm:prSet/>
      <dgm:spPr/>
      <dgm:t>
        <a:bodyPr/>
        <a:lstStyle/>
        <a:p>
          <a:endParaRPr lang="en-US"/>
        </a:p>
      </dgm:t>
    </dgm:pt>
    <dgm:pt modelId="{FDAFC4F1-D8AD-494C-81DD-6CB0D84A642C}">
      <dgm:prSet custT="1"/>
      <dgm:spPr/>
      <dgm:t>
        <a:bodyPr/>
        <a:lstStyle/>
        <a:p>
          <a:r>
            <a:rPr lang="en-US" sz="1600" dirty="0"/>
            <a:t>Review and Rank Committee and CoC Exec Committee select and rank projects to be included in submission to HUD</a:t>
          </a:r>
        </a:p>
      </dgm:t>
    </dgm:pt>
    <dgm:pt modelId="{FDD96993-1CB3-4DA6-A8DE-9AA6C39EB1CF}" type="parTrans" cxnId="{E53D2E3B-5F55-475B-9DE0-B2FAD189DE0D}">
      <dgm:prSet/>
      <dgm:spPr/>
      <dgm:t>
        <a:bodyPr/>
        <a:lstStyle/>
        <a:p>
          <a:endParaRPr lang="en-US"/>
        </a:p>
      </dgm:t>
    </dgm:pt>
    <dgm:pt modelId="{C823AA67-80BD-4A4D-B79F-0B72F5B2AECE}" type="sibTrans" cxnId="{E53D2E3B-5F55-475B-9DE0-B2FAD189DE0D}">
      <dgm:prSet/>
      <dgm:spPr/>
      <dgm:t>
        <a:bodyPr/>
        <a:lstStyle/>
        <a:p>
          <a:endParaRPr lang="en-US"/>
        </a:p>
      </dgm:t>
    </dgm:pt>
    <dgm:pt modelId="{F6480DFF-14BC-487E-8BC5-FBB1BE41BB13}">
      <dgm:prSet phldrT="[Text]" custT="1"/>
      <dgm:spPr/>
      <dgm:t>
        <a:bodyPr/>
        <a:lstStyle/>
        <a:p>
          <a:endParaRPr lang="en-US" sz="2400" dirty="0"/>
        </a:p>
      </dgm:t>
    </dgm:pt>
    <dgm:pt modelId="{22C93BB4-FA79-42AB-B63D-296EA286B56D}" type="parTrans" cxnId="{EE1F3B35-2DCF-4677-9836-26C7A66437C1}">
      <dgm:prSet/>
      <dgm:spPr/>
      <dgm:t>
        <a:bodyPr/>
        <a:lstStyle/>
        <a:p>
          <a:endParaRPr lang="en-US"/>
        </a:p>
      </dgm:t>
    </dgm:pt>
    <dgm:pt modelId="{BCA617B8-0028-4914-8A9D-87EA49FE1063}" type="sibTrans" cxnId="{EE1F3B35-2DCF-4677-9836-26C7A66437C1}">
      <dgm:prSet/>
      <dgm:spPr/>
      <dgm:t>
        <a:bodyPr/>
        <a:lstStyle/>
        <a:p>
          <a:endParaRPr lang="en-US"/>
        </a:p>
      </dgm:t>
    </dgm:pt>
    <dgm:pt modelId="{60056510-3234-4117-8A95-F3D9D27B96C5}">
      <dgm:prSet phldrT="[Text]" custT="1"/>
      <dgm:spPr/>
      <dgm:t>
        <a:bodyPr/>
        <a:lstStyle/>
        <a:p>
          <a:r>
            <a:rPr lang="en-US" sz="2400" dirty="0"/>
            <a:t>HUD selects projects for funding</a:t>
          </a:r>
        </a:p>
      </dgm:t>
    </dgm:pt>
    <dgm:pt modelId="{C0785280-F216-4985-81CB-A53BC760D4C2}" type="parTrans" cxnId="{C59F8FD6-627F-4994-BF1D-53F92205AA9D}">
      <dgm:prSet/>
      <dgm:spPr/>
      <dgm:t>
        <a:bodyPr/>
        <a:lstStyle/>
        <a:p>
          <a:endParaRPr lang="en-US"/>
        </a:p>
      </dgm:t>
    </dgm:pt>
    <dgm:pt modelId="{7220BEC4-A755-40D8-875A-1A9B5944949E}" type="sibTrans" cxnId="{C59F8FD6-627F-4994-BF1D-53F92205AA9D}">
      <dgm:prSet/>
      <dgm:spPr/>
      <dgm:t>
        <a:bodyPr/>
        <a:lstStyle/>
        <a:p>
          <a:endParaRPr lang="en-US"/>
        </a:p>
      </dgm:t>
    </dgm:pt>
    <dgm:pt modelId="{97741ECE-EE7C-492A-B84B-5FB9A4CE5961}">
      <dgm:prSet phldrT="[Text]" custT="1"/>
      <dgm:spPr/>
      <dgm:t>
        <a:bodyPr/>
        <a:lstStyle/>
        <a:p>
          <a:endParaRPr lang="en-US" sz="2400" dirty="0"/>
        </a:p>
      </dgm:t>
    </dgm:pt>
    <dgm:pt modelId="{A0ED63E6-35EF-4B19-8C9D-4ADC138CCF89}" type="parTrans" cxnId="{94654C0D-24A1-459B-959B-05B19E0C9E09}">
      <dgm:prSet/>
      <dgm:spPr/>
      <dgm:t>
        <a:bodyPr/>
        <a:lstStyle/>
        <a:p>
          <a:endParaRPr lang="en-US"/>
        </a:p>
      </dgm:t>
    </dgm:pt>
    <dgm:pt modelId="{C694D14E-A0F4-412E-9B22-B4317646B2C5}" type="sibTrans" cxnId="{94654C0D-24A1-459B-959B-05B19E0C9E09}">
      <dgm:prSet/>
      <dgm:spPr/>
      <dgm:t>
        <a:bodyPr/>
        <a:lstStyle/>
        <a:p>
          <a:endParaRPr lang="en-US"/>
        </a:p>
      </dgm:t>
    </dgm:pt>
    <dgm:pt modelId="{55960FDA-9229-4187-96AE-BF9C3B529F27}" type="pres">
      <dgm:prSet presAssocID="{C5E95D57-72D6-496E-955C-02EB76B2FAEE}" presName="Name0" presStyleCnt="0">
        <dgm:presLayoutVars>
          <dgm:dir/>
          <dgm:animLvl val="lvl"/>
          <dgm:resizeHandles val="exact"/>
        </dgm:presLayoutVars>
      </dgm:prSet>
      <dgm:spPr/>
    </dgm:pt>
    <dgm:pt modelId="{7FED01DC-9C8E-4150-825B-5020B5F77695}" type="pres">
      <dgm:prSet presAssocID="{A93C37B2-A6C2-4659-A6D3-DDD68266724B}" presName="compositeNode" presStyleCnt="0">
        <dgm:presLayoutVars>
          <dgm:bulletEnabled val="1"/>
        </dgm:presLayoutVars>
      </dgm:prSet>
      <dgm:spPr/>
    </dgm:pt>
    <dgm:pt modelId="{60D43BB2-F171-49CC-9A53-54D73AEA8A77}" type="pres">
      <dgm:prSet presAssocID="{A93C37B2-A6C2-4659-A6D3-DDD68266724B}" presName="bgRect" presStyleLbl="node1" presStyleIdx="0" presStyleCnt="5" custScaleX="93690"/>
      <dgm:spPr/>
    </dgm:pt>
    <dgm:pt modelId="{D4516A78-2099-487F-81B2-EE228C3801B8}" type="pres">
      <dgm:prSet presAssocID="{A93C37B2-A6C2-4659-A6D3-DDD68266724B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F5719D69-EF78-4628-BC3F-1DB4D38269DE}" type="pres">
      <dgm:prSet presAssocID="{A93C37B2-A6C2-4659-A6D3-DDD68266724B}" presName="childNode" presStyleLbl="node1" presStyleIdx="0" presStyleCnt="5">
        <dgm:presLayoutVars>
          <dgm:bulletEnabled val="1"/>
        </dgm:presLayoutVars>
      </dgm:prSet>
      <dgm:spPr/>
    </dgm:pt>
    <dgm:pt modelId="{C4750355-7800-42A3-B2D5-E25BE6296559}" type="pres">
      <dgm:prSet presAssocID="{CD54A6ED-BDD4-48CE-9367-149E9A1CD5D1}" presName="hSp" presStyleCnt="0"/>
      <dgm:spPr/>
    </dgm:pt>
    <dgm:pt modelId="{36189B4F-3F11-4EF4-8542-9E8479F8F39A}" type="pres">
      <dgm:prSet presAssocID="{CD54A6ED-BDD4-48CE-9367-149E9A1CD5D1}" presName="vProcSp" presStyleCnt="0"/>
      <dgm:spPr/>
    </dgm:pt>
    <dgm:pt modelId="{306C4E00-183C-4027-9D83-AA4FD94B36F3}" type="pres">
      <dgm:prSet presAssocID="{CD54A6ED-BDD4-48CE-9367-149E9A1CD5D1}" presName="vSp1" presStyleCnt="0"/>
      <dgm:spPr/>
    </dgm:pt>
    <dgm:pt modelId="{0AD36E2E-A91D-45EF-9CA2-68A1430DBD0E}" type="pres">
      <dgm:prSet presAssocID="{CD54A6ED-BDD4-48CE-9367-149E9A1CD5D1}" presName="simulatedConn" presStyleLbl="solidFgAcc1" presStyleIdx="0" presStyleCnt="4" custLinFactY="-185883" custLinFactNeighborX="-5767" custLinFactNeighborY="-200000"/>
      <dgm:spPr/>
    </dgm:pt>
    <dgm:pt modelId="{19874E00-FF36-4EC6-B420-791288C46F69}" type="pres">
      <dgm:prSet presAssocID="{CD54A6ED-BDD4-48CE-9367-149E9A1CD5D1}" presName="vSp2" presStyleCnt="0"/>
      <dgm:spPr/>
    </dgm:pt>
    <dgm:pt modelId="{21FF5F2F-F66F-4690-9601-737CBC5CBA65}" type="pres">
      <dgm:prSet presAssocID="{CD54A6ED-BDD4-48CE-9367-149E9A1CD5D1}" presName="sibTrans" presStyleCnt="0"/>
      <dgm:spPr/>
    </dgm:pt>
    <dgm:pt modelId="{1445AB25-FF1C-4A54-8853-E38C3F72C7A9}" type="pres">
      <dgm:prSet presAssocID="{30955248-10F5-4835-A36F-B9DC95CA56AA}" presName="compositeNode" presStyleCnt="0">
        <dgm:presLayoutVars>
          <dgm:bulletEnabled val="1"/>
        </dgm:presLayoutVars>
      </dgm:prSet>
      <dgm:spPr/>
    </dgm:pt>
    <dgm:pt modelId="{240BDDB9-17BF-42C3-B842-6E3515CF6991}" type="pres">
      <dgm:prSet presAssocID="{30955248-10F5-4835-A36F-B9DC95CA56AA}" presName="bgRect" presStyleLbl="node1" presStyleIdx="1" presStyleCnt="5"/>
      <dgm:spPr/>
    </dgm:pt>
    <dgm:pt modelId="{C17CBE66-9141-4522-AFF9-37CD469F6E93}" type="pres">
      <dgm:prSet presAssocID="{30955248-10F5-4835-A36F-B9DC95CA56AA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580921BD-91D1-4289-8A01-9FCD0117FF3A}" type="pres">
      <dgm:prSet presAssocID="{30955248-10F5-4835-A36F-B9DC95CA56AA}" presName="childNode" presStyleLbl="node1" presStyleIdx="1" presStyleCnt="5">
        <dgm:presLayoutVars>
          <dgm:bulletEnabled val="1"/>
        </dgm:presLayoutVars>
      </dgm:prSet>
      <dgm:spPr/>
    </dgm:pt>
    <dgm:pt modelId="{DB14EE04-E17B-48D8-BDE3-C49B030C9C82}" type="pres">
      <dgm:prSet presAssocID="{B5320DE6-4321-47CF-AEAC-DF274C19793B}" presName="hSp" presStyleCnt="0"/>
      <dgm:spPr/>
    </dgm:pt>
    <dgm:pt modelId="{449A5963-7B4F-4AD4-ABDA-DBB984C8D94D}" type="pres">
      <dgm:prSet presAssocID="{B5320DE6-4321-47CF-AEAC-DF274C19793B}" presName="vProcSp" presStyleCnt="0"/>
      <dgm:spPr/>
    </dgm:pt>
    <dgm:pt modelId="{D6914902-BF4F-4A07-94AF-78D58D124956}" type="pres">
      <dgm:prSet presAssocID="{B5320DE6-4321-47CF-AEAC-DF274C19793B}" presName="vSp1" presStyleCnt="0"/>
      <dgm:spPr/>
    </dgm:pt>
    <dgm:pt modelId="{3F77AD93-2786-469B-B2B0-AE8D4441D2E4}" type="pres">
      <dgm:prSet presAssocID="{B5320DE6-4321-47CF-AEAC-DF274C19793B}" presName="simulatedConn" presStyleLbl="solidFgAcc1" presStyleIdx="1" presStyleCnt="4" custLinFactY="-174327" custLinFactNeighborX="-1332" custLinFactNeighborY="-200000"/>
      <dgm:spPr/>
    </dgm:pt>
    <dgm:pt modelId="{E302BC07-9AFC-466A-9D0A-7D2B2E2739EF}" type="pres">
      <dgm:prSet presAssocID="{B5320DE6-4321-47CF-AEAC-DF274C19793B}" presName="vSp2" presStyleCnt="0"/>
      <dgm:spPr/>
    </dgm:pt>
    <dgm:pt modelId="{BBD52899-79DC-42D3-AC20-50DDE989F67B}" type="pres">
      <dgm:prSet presAssocID="{B5320DE6-4321-47CF-AEAC-DF274C19793B}" presName="sibTrans" presStyleCnt="0"/>
      <dgm:spPr/>
    </dgm:pt>
    <dgm:pt modelId="{C3DFD1F3-A878-4347-B631-97ECD5B822BC}" type="pres">
      <dgm:prSet presAssocID="{E784CFF7-89B1-4F78-9225-135B656DACDD}" presName="compositeNode" presStyleCnt="0">
        <dgm:presLayoutVars>
          <dgm:bulletEnabled val="1"/>
        </dgm:presLayoutVars>
      </dgm:prSet>
      <dgm:spPr/>
    </dgm:pt>
    <dgm:pt modelId="{BF00C665-9A03-40EE-87ED-D9CA8FC6BD22}" type="pres">
      <dgm:prSet presAssocID="{E784CFF7-89B1-4F78-9225-135B656DACDD}" presName="bgRect" presStyleLbl="node1" presStyleIdx="2" presStyleCnt="5"/>
      <dgm:spPr/>
    </dgm:pt>
    <dgm:pt modelId="{CBFC829B-B2F3-472C-A218-6378D5DFB32E}" type="pres">
      <dgm:prSet presAssocID="{E784CFF7-89B1-4F78-9225-135B656DACDD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5E4D3254-F407-48BF-88A1-7F8A0DF76C32}" type="pres">
      <dgm:prSet presAssocID="{E784CFF7-89B1-4F78-9225-135B656DACDD}" presName="childNode" presStyleLbl="node1" presStyleIdx="2" presStyleCnt="5">
        <dgm:presLayoutVars>
          <dgm:bulletEnabled val="1"/>
        </dgm:presLayoutVars>
      </dgm:prSet>
      <dgm:spPr/>
    </dgm:pt>
    <dgm:pt modelId="{B3C8C6D9-F2F4-44B7-97E5-2B875DB2DE26}" type="pres">
      <dgm:prSet presAssocID="{38DE49C1-E7B7-4E61-9FD0-C995C07E8F9F}" presName="hSp" presStyleCnt="0"/>
      <dgm:spPr/>
    </dgm:pt>
    <dgm:pt modelId="{E54A2EB9-9B52-4731-A09F-629364A971C5}" type="pres">
      <dgm:prSet presAssocID="{38DE49C1-E7B7-4E61-9FD0-C995C07E8F9F}" presName="vProcSp" presStyleCnt="0"/>
      <dgm:spPr/>
    </dgm:pt>
    <dgm:pt modelId="{8BDB4207-A0D1-44C9-99F8-764926022548}" type="pres">
      <dgm:prSet presAssocID="{38DE49C1-E7B7-4E61-9FD0-C995C07E8F9F}" presName="vSp1" presStyleCnt="0"/>
      <dgm:spPr/>
    </dgm:pt>
    <dgm:pt modelId="{8DA347D0-DFFD-4C4C-A83C-53785E60D4AE}" type="pres">
      <dgm:prSet presAssocID="{38DE49C1-E7B7-4E61-9FD0-C995C07E8F9F}" presName="simulatedConn" presStyleLbl="solidFgAcc1" presStyleIdx="2" presStyleCnt="4" custLinFactY="-169858" custLinFactNeighborX="16827" custLinFactNeighborY="-200000"/>
      <dgm:spPr/>
    </dgm:pt>
    <dgm:pt modelId="{88700411-FA47-44BC-8F03-B10C5B7CFE9F}" type="pres">
      <dgm:prSet presAssocID="{38DE49C1-E7B7-4E61-9FD0-C995C07E8F9F}" presName="vSp2" presStyleCnt="0"/>
      <dgm:spPr/>
    </dgm:pt>
    <dgm:pt modelId="{F6C8B351-5AB3-4356-BF1F-EE78F2C8E3E4}" type="pres">
      <dgm:prSet presAssocID="{38DE49C1-E7B7-4E61-9FD0-C995C07E8F9F}" presName="sibTrans" presStyleCnt="0"/>
      <dgm:spPr/>
    </dgm:pt>
    <dgm:pt modelId="{927F159C-0CED-4DB9-B937-DD6C51DA518E}" type="pres">
      <dgm:prSet presAssocID="{F6480DFF-14BC-487E-8BC5-FBB1BE41BB13}" presName="compositeNode" presStyleCnt="0">
        <dgm:presLayoutVars>
          <dgm:bulletEnabled val="1"/>
        </dgm:presLayoutVars>
      </dgm:prSet>
      <dgm:spPr/>
    </dgm:pt>
    <dgm:pt modelId="{D332C058-0B28-45A1-882C-76A254D75AD8}" type="pres">
      <dgm:prSet presAssocID="{F6480DFF-14BC-487E-8BC5-FBB1BE41BB13}" presName="bgRect" presStyleLbl="node1" presStyleIdx="3" presStyleCnt="5"/>
      <dgm:spPr/>
    </dgm:pt>
    <dgm:pt modelId="{1A8879AD-6164-4A96-94DE-AFEDE0D18EC9}" type="pres">
      <dgm:prSet presAssocID="{F6480DFF-14BC-487E-8BC5-FBB1BE41BB13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7A8B043C-5632-4298-8BD8-D67BC635CCB1}" type="pres">
      <dgm:prSet presAssocID="{F6480DFF-14BC-487E-8BC5-FBB1BE41BB13}" presName="childNode" presStyleLbl="node1" presStyleIdx="3" presStyleCnt="5">
        <dgm:presLayoutVars>
          <dgm:bulletEnabled val="1"/>
        </dgm:presLayoutVars>
      </dgm:prSet>
      <dgm:spPr/>
    </dgm:pt>
    <dgm:pt modelId="{AF3FD4D5-8183-4FFF-BC23-D7D2DC5605BE}" type="pres">
      <dgm:prSet presAssocID="{BCA617B8-0028-4914-8A9D-87EA49FE1063}" presName="hSp" presStyleCnt="0"/>
      <dgm:spPr/>
    </dgm:pt>
    <dgm:pt modelId="{F5E80FC9-E811-48B7-857D-88B771F8C59D}" type="pres">
      <dgm:prSet presAssocID="{BCA617B8-0028-4914-8A9D-87EA49FE1063}" presName="vProcSp" presStyleCnt="0"/>
      <dgm:spPr/>
    </dgm:pt>
    <dgm:pt modelId="{1EF4574E-9E82-4782-907D-D03F89212CAE}" type="pres">
      <dgm:prSet presAssocID="{BCA617B8-0028-4914-8A9D-87EA49FE1063}" presName="vSp1" presStyleCnt="0"/>
      <dgm:spPr/>
    </dgm:pt>
    <dgm:pt modelId="{1C59C12F-41DA-4CF2-80DA-C5E3753C15C7}" type="pres">
      <dgm:prSet presAssocID="{BCA617B8-0028-4914-8A9D-87EA49FE1063}" presName="simulatedConn" presStyleLbl="solidFgAcc1" presStyleIdx="3" presStyleCnt="4" custLinFactY="-163750" custLinFactNeighborX="11048" custLinFactNeighborY="-200000"/>
      <dgm:spPr/>
    </dgm:pt>
    <dgm:pt modelId="{A9ECCE80-0DF0-4921-BBDE-F96D060EE175}" type="pres">
      <dgm:prSet presAssocID="{BCA617B8-0028-4914-8A9D-87EA49FE1063}" presName="vSp2" presStyleCnt="0"/>
      <dgm:spPr/>
    </dgm:pt>
    <dgm:pt modelId="{98955B7B-C02D-47D5-95D5-506957859AEB}" type="pres">
      <dgm:prSet presAssocID="{BCA617B8-0028-4914-8A9D-87EA49FE1063}" presName="sibTrans" presStyleCnt="0"/>
      <dgm:spPr/>
    </dgm:pt>
    <dgm:pt modelId="{58081E2D-F6E6-4499-954C-699197DC3BCE}" type="pres">
      <dgm:prSet presAssocID="{97741ECE-EE7C-492A-B84B-5FB9A4CE5961}" presName="compositeNode" presStyleCnt="0">
        <dgm:presLayoutVars>
          <dgm:bulletEnabled val="1"/>
        </dgm:presLayoutVars>
      </dgm:prSet>
      <dgm:spPr/>
    </dgm:pt>
    <dgm:pt modelId="{ADF8A0AB-7755-476F-8043-C083CA150D62}" type="pres">
      <dgm:prSet presAssocID="{97741ECE-EE7C-492A-B84B-5FB9A4CE5961}" presName="bgRect" presStyleLbl="node1" presStyleIdx="4" presStyleCnt="5"/>
      <dgm:spPr/>
    </dgm:pt>
    <dgm:pt modelId="{687208BA-FE9D-42A5-ADDB-242271069F6C}" type="pres">
      <dgm:prSet presAssocID="{97741ECE-EE7C-492A-B84B-5FB9A4CE5961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8AD18BF0-CA7F-49B6-8FAC-4683296DA089}" type="pres">
      <dgm:prSet presAssocID="{97741ECE-EE7C-492A-B84B-5FB9A4CE596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94654C0D-24A1-459B-959B-05B19E0C9E09}" srcId="{C5E95D57-72D6-496E-955C-02EB76B2FAEE}" destId="{97741ECE-EE7C-492A-B84B-5FB9A4CE5961}" srcOrd="4" destOrd="0" parTransId="{A0ED63E6-35EF-4B19-8C9D-4ADC138CCF89}" sibTransId="{C694D14E-A0F4-412E-9B22-B4317646B2C5}"/>
    <dgm:cxn modelId="{69303F17-91EE-4201-BE30-566A4A4F96D9}" srcId="{C5E95D57-72D6-496E-955C-02EB76B2FAEE}" destId="{30955248-10F5-4835-A36F-B9DC95CA56AA}" srcOrd="1" destOrd="0" parTransId="{47127E75-D039-4075-BB50-460F66316479}" sibTransId="{B5320DE6-4321-47CF-AEAC-DF274C19793B}"/>
    <dgm:cxn modelId="{CA86A71A-6A53-4911-824E-0D6101877932}" srcId="{30955248-10F5-4835-A36F-B9DC95CA56AA}" destId="{534CD75E-0007-43F1-84DA-FADBF315729B}" srcOrd="0" destOrd="0" parTransId="{78F375A8-932C-44FE-BCE8-13C0E1B57C77}" sibTransId="{FE85A8C5-5F93-4282-9D5A-06C8692EAAA1}"/>
    <dgm:cxn modelId="{A86B4F22-78C7-4A08-9734-D94E07812FD2}" type="presOf" srcId="{F6480DFF-14BC-487E-8BC5-FBB1BE41BB13}" destId="{D332C058-0B28-45A1-882C-76A254D75AD8}" srcOrd="0" destOrd="0" presId="urn:microsoft.com/office/officeart/2005/8/layout/hProcess7"/>
    <dgm:cxn modelId="{1161162D-BB48-4099-880F-C842A67A2368}" type="presOf" srcId="{F6480DFF-14BC-487E-8BC5-FBB1BE41BB13}" destId="{1A8879AD-6164-4A96-94DE-AFEDE0D18EC9}" srcOrd="1" destOrd="0" presId="urn:microsoft.com/office/officeart/2005/8/layout/hProcess7"/>
    <dgm:cxn modelId="{024F3731-946C-4B8F-BD31-9A8E8D1D3797}" type="presOf" srcId="{60056510-3234-4117-8A95-F3D9D27B96C5}" destId="{8AD18BF0-CA7F-49B6-8FAC-4683296DA089}" srcOrd="0" destOrd="0" presId="urn:microsoft.com/office/officeart/2005/8/layout/hProcess7"/>
    <dgm:cxn modelId="{EE1F3B35-2DCF-4677-9836-26C7A66437C1}" srcId="{C5E95D57-72D6-496E-955C-02EB76B2FAEE}" destId="{F6480DFF-14BC-487E-8BC5-FBB1BE41BB13}" srcOrd="3" destOrd="0" parTransId="{22C93BB4-FA79-42AB-B63D-296EA286B56D}" sibTransId="{BCA617B8-0028-4914-8A9D-87EA49FE1063}"/>
    <dgm:cxn modelId="{E53D2E3B-5F55-475B-9DE0-B2FAD189DE0D}" srcId="{E784CFF7-89B1-4F78-9225-135B656DACDD}" destId="{FDAFC4F1-D8AD-494C-81DD-6CB0D84A642C}" srcOrd="0" destOrd="0" parTransId="{FDD96993-1CB3-4DA6-A8DE-9AA6C39EB1CF}" sibTransId="{C823AA67-80BD-4A4D-B79F-0B72F5B2AECE}"/>
    <dgm:cxn modelId="{4F90FF5C-F25B-4FE5-A2A3-11E0A49FE3D9}" type="presOf" srcId="{E6C55C81-4AA4-4967-8736-6329DBF4918B}" destId="{7A8B043C-5632-4298-8BD8-D67BC635CCB1}" srcOrd="0" destOrd="0" presId="urn:microsoft.com/office/officeart/2005/8/layout/hProcess7"/>
    <dgm:cxn modelId="{2007C661-1F9B-46FE-9C63-A7E4841E8F53}" srcId="{C5E95D57-72D6-496E-955C-02EB76B2FAEE}" destId="{E784CFF7-89B1-4F78-9225-135B656DACDD}" srcOrd="2" destOrd="0" parTransId="{DC2CE8B7-9E38-4548-8862-89DB1A3C17F6}" sibTransId="{38DE49C1-E7B7-4E61-9FD0-C995C07E8F9F}"/>
    <dgm:cxn modelId="{BA421248-9886-4BF4-9E1A-D71DA82C787B}" type="presOf" srcId="{30955248-10F5-4835-A36F-B9DC95CA56AA}" destId="{C17CBE66-9141-4522-AFF9-37CD469F6E93}" srcOrd="1" destOrd="0" presId="urn:microsoft.com/office/officeart/2005/8/layout/hProcess7"/>
    <dgm:cxn modelId="{C09D8368-F377-4993-813B-826831E9A66F}" srcId="{F6480DFF-14BC-487E-8BC5-FBB1BE41BB13}" destId="{E6C55C81-4AA4-4967-8736-6329DBF4918B}" srcOrd="0" destOrd="0" parTransId="{9CD47DDF-8B91-4A77-AC03-9BFDB7D2D584}" sibTransId="{FABF8532-7D99-442D-AB02-6958A5371173}"/>
    <dgm:cxn modelId="{4344B74E-446D-4C35-B207-EC82CEECECAA}" type="presOf" srcId="{E784CFF7-89B1-4F78-9225-135B656DACDD}" destId="{BF00C665-9A03-40EE-87ED-D9CA8FC6BD22}" srcOrd="0" destOrd="0" presId="urn:microsoft.com/office/officeart/2005/8/layout/hProcess7"/>
    <dgm:cxn modelId="{53A0BE79-1F58-4BDA-950F-6F36EB5368BF}" type="presOf" srcId="{FDAFC4F1-D8AD-494C-81DD-6CB0D84A642C}" destId="{5E4D3254-F407-48BF-88A1-7F8A0DF76C32}" srcOrd="0" destOrd="0" presId="urn:microsoft.com/office/officeart/2005/8/layout/hProcess7"/>
    <dgm:cxn modelId="{76D4415A-1E2B-491A-A9B4-5AE21CE6BD3A}" type="presOf" srcId="{30955248-10F5-4835-A36F-B9DC95CA56AA}" destId="{240BDDB9-17BF-42C3-B842-6E3515CF6991}" srcOrd="0" destOrd="0" presId="urn:microsoft.com/office/officeart/2005/8/layout/hProcess7"/>
    <dgm:cxn modelId="{E572965A-0475-427F-BD7E-FFBEAE1A19B8}" type="presOf" srcId="{E784CFF7-89B1-4F78-9225-135B656DACDD}" destId="{CBFC829B-B2F3-472C-A218-6378D5DFB32E}" srcOrd="1" destOrd="0" presId="urn:microsoft.com/office/officeart/2005/8/layout/hProcess7"/>
    <dgm:cxn modelId="{B7BE80A5-840F-4380-B2CB-57E8EE9F0908}" type="presOf" srcId="{A93C37B2-A6C2-4659-A6D3-DDD68266724B}" destId="{60D43BB2-F171-49CC-9A53-54D73AEA8A77}" srcOrd="0" destOrd="0" presId="urn:microsoft.com/office/officeart/2005/8/layout/hProcess7"/>
    <dgm:cxn modelId="{55F026B4-C24E-4900-A5DD-88CCD4A1ED62}" srcId="{C5E95D57-72D6-496E-955C-02EB76B2FAEE}" destId="{A93C37B2-A6C2-4659-A6D3-DDD68266724B}" srcOrd="0" destOrd="0" parTransId="{0B57C295-9673-4092-9CB0-E032BAF2094D}" sibTransId="{CD54A6ED-BDD4-48CE-9367-149E9A1CD5D1}"/>
    <dgm:cxn modelId="{753995C7-70B1-4A02-9678-385D2C6949E9}" type="presOf" srcId="{534CD75E-0007-43F1-84DA-FADBF315729B}" destId="{580921BD-91D1-4289-8A01-9FCD0117FF3A}" srcOrd="0" destOrd="0" presId="urn:microsoft.com/office/officeart/2005/8/layout/hProcess7"/>
    <dgm:cxn modelId="{C50AD4C7-8DE3-4287-B125-5390619D3CEE}" type="presOf" srcId="{F418F397-6537-45BB-84E4-00D666D6F578}" destId="{F5719D69-EF78-4628-BC3F-1DB4D38269DE}" srcOrd="0" destOrd="0" presId="urn:microsoft.com/office/officeart/2005/8/layout/hProcess7"/>
    <dgm:cxn modelId="{B3FA8ECB-1A89-4B71-BC1B-DEB52BC4B4A2}" type="presOf" srcId="{97741ECE-EE7C-492A-B84B-5FB9A4CE5961}" destId="{687208BA-FE9D-42A5-ADDB-242271069F6C}" srcOrd="1" destOrd="0" presId="urn:microsoft.com/office/officeart/2005/8/layout/hProcess7"/>
    <dgm:cxn modelId="{03816CD4-6C46-4EFC-9AEB-DD6028192542}" type="presOf" srcId="{A93C37B2-A6C2-4659-A6D3-DDD68266724B}" destId="{D4516A78-2099-487F-81B2-EE228C3801B8}" srcOrd="1" destOrd="0" presId="urn:microsoft.com/office/officeart/2005/8/layout/hProcess7"/>
    <dgm:cxn modelId="{C59F8FD6-627F-4994-BF1D-53F92205AA9D}" srcId="{97741ECE-EE7C-492A-B84B-5FB9A4CE5961}" destId="{60056510-3234-4117-8A95-F3D9D27B96C5}" srcOrd="0" destOrd="0" parTransId="{C0785280-F216-4985-81CB-A53BC760D4C2}" sibTransId="{7220BEC4-A755-40D8-875A-1A9B5944949E}"/>
    <dgm:cxn modelId="{84FCFFEE-EDDD-471C-AFFF-02074AF644BC}" type="presOf" srcId="{97741ECE-EE7C-492A-B84B-5FB9A4CE5961}" destId="{ADF8A0AB-7755-476F-8043-C083CA150D62}" srcOrd="0" destOrd="0" presId="urn:microsoft.com/office/officeart/2005/8/layout/hProcess7"/>
    <dgm:cxn modelId="{915849F0-98B7-4A57-A66C-29EE6AC54223}" type="presOf" srcId="{C5E95D57-72D6-496E-955C-02EB76B2FAEE}" destId="{55960FDA-9229-4187-96AE-BF9C3B529F27}" srcOrd="0" destOrd="0" presId="urn:microsoft.com/office/officeart/2005/8/layout/hProcess7"/>
    <dgm:cxn modelId="{9F0F71F2-E4EB-4D8B-A99B-D0937B024B4E}" srcId="{A93C37B2-A6C2-4659-A6D3-DDD68266724B}" destId="{F418F397-6537-45BB-84E4-00D666D6F578}" srcOrd="0" destOrd="0" parTransId="{E531941D-8D4B-49B7-AE8B-C58B5B17EA4C}" sibTransId="{87BA8146-E855-40BA-9662-29BE2277DC7B}"/>
    <dgm:cxn modelId="{0D6AF9F7-7FD2-4C9D-8BF5-19F0AC0974D3}" type="presParOf" srcId="{55960FDA-9229-4187-96AE-BF9C3B529F27}" destId="{7FED01DC-9C8E-4150-825B-5020B5F77695}" srcOrd="0" destOrd="0" presId="urn:microsoft.com/office/officeart/2005/8/layout/hProcess7"/>
    <dgm:cxn modelId="{ECDE906C-8D1C-4C9E-9BBF-EE6A46667C66}" type="presParOf" srcId="{7FED01DC-9C8E-4150-825B-5020B5F77695}" destId="{60D43BB2-F171-49CC-9A53-54D73AEA8A77}" srcOrd="0" destOrd="0" presId="urn:microsoft.com/office/officeart/2005/8/layout/hProcess7"/>
    <dgm:cxn modelId="{A26CEC7E-8291-4867-A0D5-C34BDF35F77A}" type="presParOf" srcId="{7FED01DC-9C8E-4150-825B-5020B5F77695}" destId="{D4516A78-2099-487F-81B2-EE228C3801B8}" srcOrd="1" destOrd="0" presId="urn:microsoft.com/office/officeart/2005/8/layout/hProcess7"/>
    <dgm:cxn modelId="{65039334-5555-4F18-8493-2C131BFE0B75}" type="presParOf" srcId="{7FED01DC-9C8E-4150-825B-5020B5F77695}" destId="{F5719D69-EF78-4628-BC3F-1DB4D38269DE}" srcOrd="2" destOrd="0" presId="urn:microsoft.com/office/officeart/2005/8/layout/hProcess7"/>
    <dgm:cxn modelId="{908C3744-CA08-4343-AD9D-78773A3FDAAC}" type="presParOf" srcId="{55960FDA-9229-4187-96AE-BF9C3B529F27}" destId="{C4750355-7800-42A3-B2D5-E25BE6296559}" srcOrd="1" destOrd="0" presId="urn:microsoft.com/office/officeart/2005/8/layout/hProcess7"/>
    <dgm:cxn modelId="{F8E50E12-7216-40AB-A23A-08B56564730E}" type="presParOf" srcId="{55960FDA-9229-4187-96AE-BF9C3B529F27}" destId="{36189B4F-3F11-4EF4-8542-9E8479F8F39A}" srcOrd="2" destOrd="0" presId="urn:microsoft.com/office/officeart/2005/8/layout/hProcess7"/>
    <dgm:cxn modelId="{2819CF22-96A6-4088-8B3B-41804B434C5C}" type="presParOf" srcId="{36189B4F-3F11-4EF4-8542-9E8479F8F39A}" destId="{306C4E00-183C-4027-9D83-AA4FD94B36F3}" srcOrd="0" destOrd="0" presId="urn:microsoft.com/office/officeart/2005/8/layout/hProcess7"/>
    <dgm:cxn modelId="{80C30F20-5301-40A4-B845-078A0F690A0C}" type="presParOf" srcId="{36189B4F-3F11-4EF4-8542-9E8479F8F39A}" destId="{0AD36E2E-A91D-45EF-9CA2-68A1430DBD0E}" srcOrd="1" destOrd="0" presId="urn:microsoft.com/office/officeart/2005/8/layout/hProcess7"/>
    <dgm:cxn modelId="{8733649E-DD7A-45D0-8995-D24A27782780}" type="presParOf" srcId="{36189B4F-3F11-4EF4-8542-9E8479F8F39A}" destId="{19874E00-FF36-4EC6-B420-791288C46F69}" srcOrd="2" destOrd="0" presId="urn:microsoft.com/office/officeart/2005/8/layout/hProcess7"/>
    <dgm:cxn modelId="{57553190-CB7F-400C-8008-AC2D4406D2DC}" type="presParOf" srcId="{55960FDA-9229-4187-96AE-BF9C3B529F27}" destId="{21FF5F2F-F66F-4690-9601-737CBC5CBA65}" srcOrd="3" destOrd="0" presId="urn:microsoft.com/office/officeart/2005/8/layout/hProcess7"/>
    <dgm:cxn modelId="{ED36AD3D-3C2D-4212-8779-CDF3C58B2D8B}" type="presParOf" srcId="{55960FDA-9229-4187-96AE-BF9C3B529F27}" destId="{1445AB25-FF1C-4A54-8853-E38C3F72C7A9}" srcOrd="4" destOrd="0" presId="urn:microsoft.com/office/officeart/2005/8/layout/hProcess7"/>
    <dgm:cxn modelId="{03A991CD-E836-4EF7-BB4D-3F099F3AE124}" type="presParOf" srcId="{1445AB25-FF1C-4A54-8853-E38C3F72C7A9}" destId="{240BDDB9-17BF-42C3-B842-6E3515CF6991}" srcOrd="0" destOrd="0" presId="urn:microsoft.com/office/officeart/2005/8/layout/hProcess7"/>
    <dgm:cxn modelId="{1FC63DA1-15AA-4B4C-8193-57AA1821FE5B}" type="presParOf" srcId="{1445AB25-FF1C-4A54-8853-E38C3F72C7A9}" destId="{C17CBE66-9141-4522-AFF9-37CD469F6E93}" srcOrd="1" destOrd="0" presId="urn:microsoft.com/office/officeart/2005/8/layout/hProcess7"/>
    <dgm:cxn modelId="{CC4763ED-3623-49FB-9D04-3FCC49D64010}" type="presParOf" srcId="{1445AB25-FF1C-4A54-8853-E38C3F72C7A9}" destId="{580921BD-91D1-4289-8A01-9FCD0117FF3A}" srcOrd="2" destOrd="0" presId="urn:microsoft.com/office/officeart/2005/8/layout/hProcess7"/>
    <dgm:cxn modelId="{2A92FE56-D9D9-4DC7-B98F-84F4CDB81DA4}" type="presParOf" srcId="{55960FDA-9229-4187-96AE-BF9C3B529F27}" destId="{DB14EE04-E17B-48D8-BDE3-C49B030C9C82}" srcOrd="5" destOrd="0" presId="urn:microsoft.com/office/officeart/2005/8/layout/hProcess7"/>
    <dgm:cxn modelId="{7CA96249-0318-4A73-96D4-05B1C506A0CD}" type="presParOf" srcId="{55960FDA-9229-4187-96AE-BF9C3B529F27}" destId="{449A5963-7B4F-4AD4-ABDA-DBB984C8D94D}" srcOrd="6" destOrd="0" presId="urn:microsoft.com/office/officeart/2005/8/layout/hProcess7"/>
    <dgm:cxn modelId="{4C437AF5-D87C-4ADB-9CFD-68BB77137B48}" type="presParOf" srcId="{449A5963-7B4F-4AD4-ABDA-DBB984C8D94D}" destId="{D6914902-BF4F-4A07-94AF-78D58D124956}" srcOrd="0" destOrd="0" presId="urn:microsoft.com/office/officeart/2005/8/layout/hProcess7"/>
    <dgm:cxn modelId="{42921BCC-C63C-491C-AD8D-C8AAA68E2DA8}" type="presParOf" srcId="{449A5963-7B4F-4AD4-ABDA-DBB984C8D94D}" destId="{3F77AD93-2786-469B-B2B0-AE8D4441D2E4}" srcOrd="1" destOrd="0" presId="urn:microsoft.com/office/officeart/2005/8/layout/hProcess7"/>
    <dgm:cxn modelId="{9CD1A155-BB66-48A4-BACE-E1F1463317A4}" type="presParOf" srcId="{449A5963-7B4F-4AD4-ABDA-DBB984C8D94D}" destId="{E302BC07-9AFC-466A-9D0A-7D2B2E2739EF}" srcOrd="2" destOrd="0" presId="urn:microsoft.com/office/officeart/2005/8/layout/hProcess7"/>
    <dgm:cxn modelId="{ACFD7E4D-0F5F-4DE0-ABD9-6700AE635EF2}" type="presParOf" srcId="{55960FDA-9229-4187-96AE-BF9C3B529F27}" destId="{BBD52899-79DC-42D3-AC20-50DDE989F67B}" srcOrd="7" destOrd="0" presId="urn:microsoft.com/office/officeart/2005/8/layout/hProcess7"/>
    <dgm:cxn modelId="{8372E928-47EA-45C9-9222-8E4CC7F9F63A}" type="presParOf" srcId="{55960FDA-9229-4187-96AE-BF9C3B529F27}" destId="{C3DFD1F3-A878-4347-B631-97ECD5B822BC}" srcOrd="8" destOrd="0" presId="urn:microsoft.com/office/officeart/2005/8/layout/hProcess7"/>
    <dgm:cxn modelId="{38440188-39AE-40D8-B259-BD04339B85C9}" type="presParOf" srcId="{C3DFD1F3-A878-4347-B631-97ECD5B822BC}" destId="{BF00C665-9A03-40EE-87ED-D9CA8FC6BD22}" srcOrd="0" destOrd="0" presId="urn:microsoft.com/office/officeart/2005/8/layout/hProcess7"/>
    <dgm:cxn modelId="{97E141A6-342A-47B8-8145-6FA10B57EC1C}" type="presParOf" srcId="{C3DFD1F3-A878-4347-B631-97ECD5B822BC}" destId="{CBFC829B-B2F3-472C-A218-6378D5DFB32E}" srcOrd="1" destOrd="0" presId="urn:microsoft.com/office/officeart/2005/8/layout/hProcess7"/>
    <dgm:cxn modelId="{528AD517-D217-431A-B25E-9F8008BC59C5}" type="presParOf" srcId="{C3DFD1F3-A878-4347-B631-97ECD5B822BC}" destId="{5E4D3254-F407-48BF-88A1-7F8A0DF76C32}" srcOrd="2" destOrd="0" presId="urn:microsoft.com/office/officeart/2005/8/layout/hProcess7"/>
    <dgm:cxn modelId="{1C21ECB6-2968-440E-81BE-47EDF6960149}" type="presParOf" srcId="{55960FDA-9229-4187-96AE-BF9C3B529F27}" destId="{B3C8C6D9-F2F4-44B7-97E5-2B875DB2DE26}" srcOrd="9" destOrd="0" presId="urn:microsoft.com/office/officeart/2005/8/layout/hProcess7"/>
    <dgm:cxn modelId="{DF8785A8-671A-41ED-9E0E-9CE079B75B28}" type="presParOf" srcId="{55960FDA-9229-4187-96AE-BF9C3B529F27}" destId="{E54A2EB9-9B52-4731-A09F-629364A971C5}" srcOrd="10" destOrd="0" presId="urn:microsoft.com/office/officeart/2005/8/layout/hProcess7"/>
    <dgm:cxn modelId="{1FBF7D70-60A3-4FE7-AF5D-4AAADFC58375}" type="presParOf" srcId="{E54A2EB9-9B52-4731-A09F-629364A971C5}" destId="{8BDB4207-A0D1-44C9-99F8-764926022548}" srcOrd="0" destOrd="0" presId="urn:microsoft.com/office/officeart/2005/8/layout/hProcess7"/>
    <dgm:cxn modelId="{004EF3C0-254B-49FB-9E20-0BA75D6CABA3}" type="presParOf" srcId="{E54A2EB9-9B52-4731-A09F-629364A971C5}" destId="{8DA347D0-DFFD-4C4C-A83C-53785E60D4AE}" srcOrd="1" destOrd="0" presId="urn:microsoft.com/office/officeart/2005/8/layout/hProcess7"/>
    <dgm:cxn modelId="{1D36A7CB-24F5-4B86-9F52-06157E9F4A6D}" type="presParOf" srcId="{E54A2EB9-9B52-4731-A09F-629364A971C5}" destId="{88700411-FA47-44BC-8F03-B10C5B7CFE9F}" srcOrd="2" destOrd="0" presId="urn:microsoft.com/office/officeart/2005/8/layout/hProcess7"/>
    <dgm:cxn modelId="{231C47AB-29EC-4999-BA2F-862655955947}" type="presParOf" srcId="{55960FDA-9229-4187-96AE-BF9C3B529F27}" destId="{F6C8B351-5AB3-4356-BF1F-EE78F2C8E3E4}" srcOrd="11" destOrd="0" presId="urn:microsoft.com/office/officeart/2005/8/layout/hProcess7"/>
    <dgm:cxn modelId="{856AF2BF-D5AA-456E-8E5D-CA9066207419}" type="presParOf" srcId="{55960FDA-9229-4187-96AE-BF9C3B529F27}" destId="{927F159C-0CED-4DB9-B937-DD6C51DA518E}" srcOrd="12" destOrd="0" presId="urn:microsoft.com/office/officeart/2005/8/layout/hProcess7"/>
    <dgm:cxn modelId="{42DCC809-DED3-4044-9EE9-BF4A03302C69}" type="presParOf" srcId="{927F159C-0CED-4DB9-B937-DD6C51DA518E}" destId="{D332C058-0B28-45A1-882C-76A254D75AD8}" srcOrd="0" destOrd="0" presId="urn:microsoft.com/office/officeart/2005/8/layout/hProcess7"/>
    <dgm:cxn modelId="{C625C52A-084A-4E32-B4E4-87E808D02028}" type="presParOf" srcId="{927F159C-0CED-4DB9-B937-DD6C51DA518E}" destId="{1A8879AD-6164-4A96-94DE-AFEDE0D18EC9}" srcOrd="1" destOrd="0" presId="urn:microsoft.com/office/officeart/2005/8/layout/hProcess7"/>
    <dgm:cxn modelId="{E82C57AD-D0E4-42FC-B019-9AB3011D7F87}" type="presParOf" srcId="{927F159C-0CED-4DB9-B937-DD6C51DA518E}" destId="{7A8B043C-5632-4298-8BD8-D67BC635CCB1}" srcOrd="2" destOrd="0" presId="urn:microsoft.com/office/officeart/2005/8/layout/hProcess7"/>
    <dgm:cxn modelId="{340A1516-DBC2-4868-883C-A5E84CCEB4C1}" type="presParOf" srcId="{55960FDA-9229-4187-96AE-BF9C3B529F27}" destId="{AF3FD4D5-8183-4FFF-BC23-D7D2DC5605BE}" srcOrd="13" destOrd="0" presId="urn:microsoft.com/office/officeart/2005/8/layout/hProcess7"/>
    <dgm:cxn modelId="{C5DF72C6-F87F-4C38-87AC-11AECE24685F}" type="presParOf" srcId="{55960FDA-9229-4187-96AE-BF9C3B529F27}" destId="{F5E80FC9-E811-48B7-857D-88B771F8C59D}" srcOrd="14" destOrd="0" presId="urn:microsoft.com/office/officeart/2005/8/layout/hProcess7"/>
    <dgm:cxn modelId="{F6AA0233-A119-4C10-A961-42C7780CA0FB}" type="presParOf" srcId="{F5E80FC9-E811-48B7-857D-88B771F8C59D}" destId="{1EF4574E-9E82-4782-907D-D03F89212CAE}" srcOrd="0" destOrd="0" presId="urn:microsoft.com/office/officeart/2005/8/layout/hProcess7"/>
    <dgm:cxn modelId="{685089FA-8783-4494-8A4F-03941603C418}" type="presParOf" srcId="{F5E80FC9-E811-48B7-857D-88B771F8C59D}" destId="{1C59C12F-41DA-4CF2-80DA-C5E3753C15C7}" srcOrd="1" destOrd="0" presId="urn:microsoft.com/office/officeart/2005/8/layout/hProcess7"/>
    <dgm:cxn modelId="{89FF8787-B733-44B1-A6B2-A45223BFBBE4}" type="presParOf" srcId="{F5E80FC9-E811-48B7-857D-88B771F8C59D}" destId="{A9ECCE80-0DF0-4921-BBDE-F96D060EE175}" srcOrd="2" destOrd="0" presId="urn:microsoft.com/office/officeart/2005/8/layout/hProcess7"/>
    <dgm:cxn modelId="{E7D5AE61-71DA-49EB-B580-89960F1BF109}" type="presParOf" srcId="{55960FDA-9229-4187-96AE-BF9C3B529F27}" destId="{98955B7B-C02D-47D5-95D5-506957859AEB}" srcOrd="15" destOrd="0" presId="urn:microsoft.com/office/officeart/2005/8/layout/hProcess7"/>
    <dgm:cxn modelId="{AD6B845E-E35C-4E87-BFB6-F10438C83170}" type="presParOf" srcId="{55960FDA-9229-4187-96AE-BF9C3B529F27}" destId="{58081E2D-F6E6-4499-954C-699197DC3BCE}" srcOrd="16" destOrd="0" presId="urn:microsoft.com/office/officeart/2005/8/layout/hProcess7"/>
    <dgm:cxn modelId="{83CF9A92-4A8A-4CD6-915E-B087C5E5FD3E}" type="presParOf" srcId="{58081E2D-F6E6-4499-954C-699197DC3BCE}" destId="{ADF8A0AB-7755-476F-8043-C083CA150D62}" srcOrd="0" destOrd="0" presId="urn:microsoft.com/office/officeart/2005/8/layout/hProcess7"/>
    <dgm:cxn modelId="{F6D1D4E6-7CD8-430B-9F87-B6C71BE50C32}" type="presParOf" srcId="{58081E2D-F6E6-4499-954C-699197DC3BCE}" destId="{687208BA-FE9D-42A5-ADDB-242271069F6C}" srcOrd="1" destOrd="0" presId="urn:microsoft.com/office/officeart/2005/8/layout/hProcess7"/>
    <dgm:cxn modelId="{96170488-22D1-441C-9AB9-FF2B697F9372}" type="presParOf" srcId="{58081E2D-F6E6-4499-954C-699197DC3BCE}" destId="{8AD18BF0-CA7F-49B6-8FAC-4683296DA08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76341-F7C9-4005-A360-029ABCB50F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42078B-CDF2-4877-95C5-550B4DB424E4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Renewal Demand $</a:t>
          </a:r>
        </a:p>
      </dgm:t>
    </dgm:pt>
    <dgm:pt modelId="{69CE9F28-02CE-4CC8-AFB5-F2F167F87179}" type="parTrans" cxnId="{9CE3E02F-CF96-4678-98AB-A43E49388C00}">
      <dgm:prSet/>
      <dgm:spPr/>
      <dgm:t>
        <a:bodyPr/>
        <a:lstStyle/>
        <a:p>
          <a:endParaRPr lang="en-US"/>
        </a:p>
      </dgm:t>
    </dgm:pt>
    <dgm:pt modelId="{8336FBFC-0957-4A81-A17A-4D374CBFEDD5}" type="sibTrans" cxnId="{9CE3E02F-CF96-4678-98AB-A43E49388C00}">
      <dgm:prSet/>
      <dgm:spPr/>
      <dgm:t>
        <a:bodyPr/>
        <a:lstStyle/>
        <a:p>
          <a:endParaRPr lang="en-US"/>
        </a:p>
      </dgm:t>
    </dgm:pt>
    <dgm:pt modelId="{6A66DBB0-7665-4A05-8503-E69F055C0B6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CoC Bonus $</a:t>
          </a:r>
        </a:p>
      </dgm:t>
    </dgm:pt>
    <dgm:pt modelId="{7AF115CF-38EB-4CE1-B8A5-CD5CC4953FA6}" type="parTrans" cxnId="{736066BE-3E69-4BB2-8E10-04B1EB77FB22}">
      <dgm:prSet/>
      <dgm:spPr/>
      <dgm:t>
        <a:bodyPr/>
        <a:lstStyle/>
        <a:p>
          <a:endParaRPr lang="en-US"/>
        </a:p>
      </dgm:t>
    </dgm:pt>
    <dgm:pt modelId="{4B7E7709-0D00-4419-AA42-AC3A6561A732}" type="sibTrans" cxnId="{736066BE-3E69-4BB2-8E10-04B1EB77FB22}">
      <dgm:prSet/>
      <dgm:spPr/>
      <dgm:t>
        <a:bodyPr/>
        <a:lstStyle/>
        <a:p>
          <a:endParaRPr lang="en-US"/>
        </a:p>
      </dgm:t>
    </dgm:pt>
    <dgm:pt modelId="{B50B43D8-D87D-47FE-BA1E-49DBC04A393E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DV Bonus $</a:t>
          </a:r>
        </a:p>
      </dgm:t>
    </dgm:pt>
    <dgm:pt modelId="{C4298A4E-5533-41E2-AE8E-AEADD1147891}" type="parTrans" cxnId="{BE7E233C-6418-4E3D-A8BD-67A02E428C4E}">
      <dgm:prSet/>
      <dgm:spPr/>
      <dgm:t>
        <a:bodyPr/>
        <a:lstStyle/>
        <a:p>
          <a:endParaRPr lang="en-US"/>
        </a:p>
      </dgm:t>
    </dgm:pt>
    <dgm:pt modelId="{C823C471-D461-48A5-9052-B1D5F30E25EA}" type="sibTrans" cxnId="{BE7E233C-6418-4E3D-A8BD-67A02E428C4E}">
      <dgm:prSet/>
      <dgm:spPr/>
      <dgm:t>
        <a:bodyPr/>
        <a:lstStyle/>
        <a:p>
          <a:endParaRPr lang="en-US"/>
        </a:p>
      </dgm:t>
    </dgm:pt>
    <dgm:pt modelId="{BD41552A-E884-4ADB-8F3F-3732369B8AEB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CoC Planning $</a:t>
          </a:r>
        </a:p>
      </dgm:t>
    </dgm:pt>
    <dgm:pt modelId="{143CE288-AEA6-4170-A2C8-59DEE681BB19}" type="parTrans" cxnId="{653C3CBE-C9BD-45C3-8921-896646672E28}">
      <dgm:prSet/>
      <dgm:spPr/>
      <dgm:t>
        <a:bodyPr/>
        <a:lstStyle/>
        <a:p>
          <a:endParaRPr lang="en-US"/>
        </a:p>
      </dgm:t>
    </dgm:pt>
    <dgm:pt modelId="{6E79B485-9838-4FA5-933F-EAE63B9DEAF0}" type="sibTrans" cxnId="{653C3CBE-C9BD-45C3-8921-896646672E28}">
      <dgm:prSet/>
      <dgm:spPr/>
      <dgm:t>
        <a:bodyPr/>
        <a:lstStyle/>
        <a:p>
          <a:endParaRPr lang="en-US"/>
        </a:p>
      </dgm:t>
    </dgm:pt>
    <dgm:pt modelId="{7FDBA4DD-D7E5-4DFF-9C5D-D7ADFB64848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Total Available $</a:t>
          </a:r>
        </a:p>
      </dgm:t>
    </dgm:pt>
    <dgm:pt modelId="{CED81CE4-69B7-4570-B7AB-134B045731BF}" type="parTrans" cxnId="{B259A518-920A-4E80-B9AF-4ABCCFDA6FE9}">
      <dgm:prSet/>
      <dgm:spPr/>
      <dgm:t>
        <a:bodyPr/>
        <a:lstStyle/>
        <a:p>
          <a:endParaRPr lang="en-US"/>
        </a:p>
      </dgm:t>
    </dgm:pt>
    <dgm:pt modelId="{36B5DA7F-2D44-41C2-8516-FDD22CA56E2E}" type="sibTrans" cxnId="{B259A518-920A-4E80-B9AF-4ABCCFDA6FE9}">
      <dgm:prSet/>
      <dgm:spPr/>
      <dgm:t>
        <a:bodyPr/>
        <a:lstStyle/>
        <a:p>
          <a:endParaRPr lang="en-US"/>
        </a:p>
      </dgm:t>
    </dgm:pt>
    <dgm:pt modelId="{FB013FD7-6EA8-4BE4-A8EC-516F2B673E9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Tier 1 Amount $</a:t>
          </a:r>
        </a:p>
      </dgm:t>
    </dgm:pt>
    <dgm:pt modelId="{7B59A51E-EE02-4F07-933F-DCBFDBB3973A}" type="parTrans" cxnId="{81807E50-6079-479A-BD99-F8FA7513C98D}">
      <dgm:prSet/>
      <dgm:spPr/>
      <dgm:t>
        <a:bodyPr/>
        <a:lstStyle/>
        <a:p>
          <a:endParaRPr lang="en-US"/>
        </a:p>
      </dgm:t>
    </dgm:pt>
    <dgm:pt modelId="{08D1985A-BD4D-4656-A442-3B0F4CC447C6}" type="sibTrans" cxnId="{81807E50-6079-479A-BD99-F8FA7513C98D}">
      <dgm:prSet/>
      <dgm:spPr/>
      <dgm:t>
        <a:bodyPr/>
        <a:lstStyle/>
        <a:p>
          <a:endParaRPr lang="en-US"/>
        </a:p>
      </dgm:t>
    </dgm:pt>
    <dgm:pt modelId="{F3635902-C89B-4805-8589-075642546BAA}" type="pres">
      <dgm:prSet presAssocID="{86E76341-F7C9-4005-A360-029ABCB50F4B}" presName="linear" presStyleCnt="0">
        <dgm:presLayoutVars>
          <dgm:animLvl val="lvl"/>
          <dgm:resizeHandles val="exact"/>
        </dgm:presLayoutVars>
      </dgm:prSet>
      <dgm:spPr/>
    </dgm:pt>
    <dgm:pt modelId="{E5CE73EF-DE77-4BC3-B075-7FC7B349E0FF}" type="pres">
      <dgm:prSet presAssocID="{0E42078B-CDF2-4877-95C5-550B4DB424E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AF5A511-7A4F-468F-B653-14545E1C9494}" type="pres">
      <dgm:prSet presAssocID="{8336FBFC-0957-4A81-A17A-4D374CBFEDD5}" presName="spacer" presStyleCnt="0"/>
      <dgm:spPr/>
    </dgm:pt>
    <dgm:pt modelId="{649C38E6-8E5C-4582-A358-B12AF9619002}" type="pres">
      <dgm:prSet presAssocID="{6A66DBB0-7665-4A05-8503-E69F055C0B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BAA8D2A-C336-4E97-888E-8820C1F07D24}" type="pres">
      <dgm:prSet presAssocID="{4B7E7709-0D00-4419-AA42-AC3A6561A732}" presName="spacer" presStyleCnt="0"/>
      <dgm:spPr/>
    </dgm:pt>
    <dgm:pt modelId="{EA7946A5-C65F-4B25-800E-33A99CFA044E}" type="pres">
      <dgm:prSet presAssocID="{B50B43D8-D87D-47FE-BA1E-49DBC04A393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3BBCC28-D26C-4FF4-BD1A-1D8562F1FAA6}" type="pres">
      <dgm:prSet presAssocID="{C823C471-D461-48A5-9052-B1D5F30E25EA}" presName="spacer" presStyleCnt="0"/>
      <dgm:spPr/>
    </dgm:pt>
    <dgm:pt modelId="{9FE366E7-38C1-411E-ADA7-E46648EFEB23}" type="pres">
      <dgm:prSet presAssocID="{BD41552A-E884-4ADB-8F3F-3732369B8AEB}" presName="parentText" presStyleLbl="node1" presStyleIdx="3" presStyleCnt="6" custLinFactNeighborX="-839" custLinFactNeighborY="54158">
        <dgm:presLayoutVars>
          <dgm:chMax val="0"/>
          <dgm:bulletEnabled val="1"/>
        </dgm:presLayoutVars>
      </dgm:prSet>
      <dgm:spPr/>
    </dgm:pt>
    <dgm:pt modelId="{F99B1906-2F5F-4C95-A8E8-7884B105859C}" type="pres">
      <dgm:prSet presAssocID="{6E79B485-9838-4FA5-933F-EAE63B9DEAF0}" presName="spacer" presStyleCnt="0"/>
      <dgm:spPr/>
    </dgm:pt>
    <dgm:pt modelId="{07AB9080-4EE3-4E1F-B9A5-B538AB0C5584}" type="pres">
      <dgm:prSet presAssocID="{7FDBA4DD-D7E5-4DFF-9C5D-D7ADFB64848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2A2B02-D1A8-4FB0-9A9A-753FCA06D0EE}" type="pres">
      <dgm:prSet presAssocID="{36B5DA7F-2D44-41C2-8516-FDD22CA56E2E}" presName="spacer" presStyleCnt="0"/>
      <dgm:spPr/>
    </dgm:pt>
    <dgm:pt modelId="{E2EA8822-06D0-4B4D-B5FA-D61D04620452}" type="pres">
      <dgm:prSet presAssocID="{FB013FD7-6EA8-4BE4-A8EC-516F2B673E9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44E3D0F-5076-42AA-9E4C-589726DA1D71}" type="presOf" srcId="{7FDBA4DD-D7E5-4DFF-9C5D-D7ADFB64848C}" destId="{07AB9080-4EE3-4E1F-B9A5-B538AB0C5584}" srcOrd="0" destOrd="0" presId="urn:microsoft.com/office/officeart/2005/8/layout/vList2"/>
    <dgm:cxn modelId="{B259A518-920A-4E80-B9AF-4ABCCFDA6FE9}" srcId="{86E76341-F7C9-4005-A360-029ABCB50F4B}" destId="{7FDBA4DD-D7E5-4DFF-9C5D-D7ADFB64848C}" srcOrd="4" destOrd="0" parTransId="{CED81CE4-69B7-4570-B7AB-134B045731BF}" sibTransId="{36B5DA7F-2D44-41C2-8516-FDD22CA56E2E}"/>
    <dgm:cxn modelId="{9CE3E02F-CF96-4678-98AB-A43E49388C00}" srcId="{86E76341-F7C9-4005-A360-029ABCB50F4B}" destId="{0E42078B-CDF2-4877-95C5-550B4DB424E4}" srcOrd="0" destOrd="0" parTransId="{69CE9F28-02CE-4CC8-AFB5-F2F167F87179}" sibTransId="{8336FBFC-0957-4A81-A17A-4D374CBFEDD5}"/>
    <dgm:cxn modelId="{1C004437-F506-4091-B951-887154163DBD}" type="presOf" srcId="{B50B43D8-D87D-47FE-BA1E-49DBC04A393E}" destId="{EA7946A5-C65F-4B25-800E-33A99CFA044E}" srcOrd="0" destOrd="0" presId="urn:microsoft.com/office/officeart/2005/8/layout/vList2"/>
    <dgm:cxn modelId="{BE7E233C-6418-4E3D-A8BD-67A02E428C4E}" srcId="{86E76341-F7C9-4005-A360-029ABCB50F4B}" destId="{B50B43D8-D87D-47FE-BA1E-49DBC04A393E}" srcOrd="2" destOrd="0" parTransId="{C4298A4E-5533-41E2-AE8E-AEADD1147891}" sibTransId="{C823C471-D461-48A5-9052-B1D5F30E25EA}"/>
    <dgm:cxn modelId="{8E5BAF6E-9B6E-4A10-BAA5-6E4593CFF4D2}" type="presOf" srcId="{86E76341-F7C9-4005-A360-029ABCB50F4B}" destId="{F3635902-C89B-4805-8589-075642546BAA}" srcOrd="0" destOrd="0" presId="urn:microsoft.com/office/officeart/2005/8/layout/vList2"/>
    <dgm:cxn modelId="{81807E50-6079-479A-BD99-F8FA7513C98D}" srcId="{86E76341-F7C9-4005-A360-029ABCB50F4B}" destId="{FB013FD7-6EA8-4BE4-A8EC-516F2B673E93}" srcOrd="5" destOrd="0" parTransId="{7B59A51E-EE02-4F07-933F-DCBFDBB3973A}" sibTransId="{08D1985A-BD4D-4656-A442-3B0F4CC447C6}"/>
    <dgm:cxn modelId="{489D9570-6BAC-4827-9F4D-5B34EFDE6CFA}" type="presOf" srcId="{6A66DBB0-7665-4A05-8503-E69F055C0B68}" destId="{649C38E6-8E5C-4582-A358-B12AF9619002}" srcOrd="0" destOrd="0" presId="urn:microsoft.com/office/officeart/2005/8/layout/vList2"/>
    <dgm:cxn modelId="{7674C293-90A8-4A6E-9B79-58F189947D60}" type="presOf" srcId="{BD41552A-E884-4ADB-8F3F-3732369B8AEB}" destId="{9FE366E7-38C1-411E-ADA7-E46648EFEB23}" srcOrd="0" destOrd="0" presId="urn:microsoft.com/office/officeart/2005/8/layout/vList2"/>
    <dgm:cxn modelId="{653C3CBE-C9BD-45C3-8921-896646672E28}" srcId="{86E76341-F7C9-4005-A360-029ABCB50F4B}" destId="{BD41552A-E884-4ADB-8F3F-3732369B8AEB}" srcOrd="3" destOrd="0" parTransId="{143CE288-AEA6-4170-A2C8-59DEE681BB19}" sibTransId="{6E79B485-9838-4FA5-933F-EAE63B9DEAF0}"/>
    <dgm:cxn modelId="{736066BE-3E69-4BB2-8E10-04B1EB77FB22}" srcId="{86E76341-F7C9-4005-A360-029ABCB50F4B}" destId="{6A66DBB0-7665-4A05-8503-E69F055C0B68}" srcOrd="1" destOrd="0" parTransId="{7AF115CF-38EB-4CE1-B8A5-CD5CC4953FA6}" sibTransId="{4B7E7709-0D00-4419-AA42-AC3A6561A732}"/>
    <dgm:cxn modelId="{59395CDA-C12C-4553-87B5-F2FC2FCF5848}" type="presOf" srcId="{FB013FD7-6EA8-4BE4-A8EC-516F2B673E93}" destId="{E2EA8822-06D0-4B4D-B5FA-D61D04620452}" srcOrd="0" destOrd="0" presId="urn:microsoft.com/office/officeart/2005/8/layout/vList2"/>
    <dgm:cxn modelId="{FC96B0E9-8C24-464D-A725-566BA6F6362A}" type="presOf" srcId="{0E42078B-CDF2-4877-95C5-550B4DB424E4}" destId="{E5CE73EF-DE77-4BC3-B075-7FC7B349E0FF}" srcOrd="0" destOrd="0" presId="urn:microsoft.com/office/officeart/2005/8/layout/vList2"/>
    <dgm:cxn modelId="{F2409736-649E-41B6-A0CB-5B24968C9BE3}" type="presParOf" srcId="{F3635902-C89B-4805-8589-075642546BAA}" destId="{E5CE73EF-DE77-4BC3-B075-7FC7B349E0FF}" srcOrd="0" destOrd="0" presId="urn:microsoft.com/office/officeart/2005/8/layout/vList2"/>
    <dgm:cxn modelId="{E005CEFB-0FCC-4665-922B-667AE501A7E9}" type="presParOf" srcId="{F3635902-C89B-4805-8589-075642546BAA}" destId="{4AF5A511-7A4F-468F-B653-14545E1C9494}" srcOrd="1" destOrd="0" presId="urn:microsoft.com/office/officeart/2005/8/layout/vList2"/>
    <dgm:cxn modelId="{6CC10D71-F075-422E-AAA4-2BD5C1300033}" type="presParOf" srcId="{F3635902-C89B-4805-8589-075642546BAA}" destId="{649C38E6-8E5C-4582-A358-B12AF9619002}" srcOrd="2" destOrd="0" presId="urn:microsoft.com/office/officeart/2005/8/layout/vList2"/>
    <dgm:cxn modelId="{CB25D197-10CD-45C1-BB1E-D9E2A5347693}" type="presParOf" srcId="{F3635902-C89B-4805-8589-075642546BAA}" destId="{DBAA8D2A-C336-4E97-888E-8820C1F07D24}" srcOrd="3" destOrd="0" presId="urn:microsoft.com/office/officeart/2005/8/layout/vList2"/>
    <dgm:cxn modelId="{33FCB3CC-88F1-4DCA-96EF-77B6A9763437}" type="presParOf" srcId="{F3635902-C89B-4805-8589-075642546BAA}" destId="{EA7946A5-C65F-4B25-800E-33A99CFA044E}" srcOrd="4" destOrd="0" presId="urn:microsoft.com/office/officeart/2005/8/layout/vList2"/>
    <dgm:cxn modelId="{F666BF38-F85C-4DEC-A6C4-0C8E602AE593}" type="presParOf" srcId="{F3635902-C89B-4805-8589-075642546BAA}" destId="{23BBCC28-D26C-4FF4-BD1A-1D8562F1FAA6}" srcOrd="5" destOrd="0" presId="urn:microsoft.com/office/officeart/2005/8/layout/vList2"/>
    <dgm:cxn modelId="{DCEFD895-5A9D-4054-AB4A-29F2C0DD138B}" type="presParOf" srcId="{F3635902-C89B-4805-8589-075642546BAA}" destId="{9FE366E7-38C1-411E-ADA7-E46648EFEB23}" srcOrd="6" destOrd="0" presId="urn:microsoft.com/office/officeart/2005/8/layout/vList2"/>
    <dgm:cxn modelId="{BF70620F-F7F9-4188-B3A1-9A886F262BEA}" type="presParOf" srcId="{F3635902-C89B-4805-8589-075642546BAA}" destId="{F99B1906-2F5F-4C95-A8E8-7884B105859C}" srcOrd="7" destOrd="0" presId="urn:microsoft.com/office/officeart/2005/8/layout/vList2"/>
    <dgm:cxn modelId="{FEAB9F95-2243-44E7-96E3-EAA4468B6E92}" type="presParOf" srcId="{F3635902-C89B-4805-8589-075642546BAA}" destId="{07AB9080-4EE3-4E1F-B9A5-B538AB0C5584}" srcOrd="8" destOrd="0" presId="urn:microsoft.com/office/officeart/2005/8/layout/vList2"/>
    <dgm:cxn modelId="{B3F71F58-9C32-4E4D-A567-83B565221D84}" type="presParOf" srcId="{F3635902-C89B-4805-8589-075642546BAA}" destId="{B52A2B02-D1A8-4FB0-9A9A-753FCA06D0EE}" srcOrd="9" destOrd="0" presId="urn:microsoft.com/office/officeart/2005/8/layout/vList2"/>
    <dgm:cxn modelId="{04E4309C-9F68-4963-8BE5-918B4B95468F}" type="presParOf" srcId="{F3635902-C89B-4805-8589-075642546BAA}" destId="{E2EA8822-06D0-4B4D-B5FA-D61D046204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ECD423-5E33-4CEB-AAE9-406DF7919A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2ABDA-BA83-4C14-B67C-BBCB88B1E93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Project applicant must:</a:t>
          </a:r>
        </a:p>
      </dgm:t>
    </dgm:pt>
    <dgm:pt modelId="{B255CD7C-7833-4B36-9430-E0D590E35717}" type="parTrans" cxnId="{C46F827D-59F7-4A24-B827-171D58E46932}">
      <dgm:prSet/>
      <dgm:spPr/>
      <dgm:t>
        <a:bodyPr/>
        <a:lstStyle/>
        <a:p>
          <a:endParaRPr lang="en-US"/>
        </a:p>
      </dgm:t>
    </dgm:pt>
    <dgm:pt modelId="{80549023-46CE-4CAF-9654-6A068513CD3B}" type="sibTrans" cxnId="{C46F827D-59F7-4A24-B827-171D58E46932}">
      <dgm:prSet/>
      <dgm:spPr/>
      <dgm:t>
        <a:bodyPr/>
        <a:lstStyle/>
        <a:p>
          <a:endParaRPr lang="en-US"/>
        </a:p>
      </dgm:t>
    </dgm:pt>
    <dgm:pt modelId="{A5E7E049-8849-4817-BB1B-99016925EC47}">
      <dgm:prSet/>
      <dgm:spPr/>
      <dgm:t>
        <a:bodyPr/>
        <a:lstStyle/>
        <a:p>
          <a:r>
            <a:rPr lang="en-US" dirty="0">
              <a:latin typeface="+mj-lt"/>
            </a:rPr>
            <a:t>Have administrative capacity and governance structure adequate to administer federal funding</a:t>
          </a:r>
        </a:p>
      </dgm:t>
    </dgm:pt>
    <dgm:pt modelId="{2B494290-2828-4094-A927-8BB69416C85B}" type="parTrans" cxnId="{235756D5-85F5-4DE0-BAF5-D5AA431CD8A9}">
      <dgm:prSet/>
      <dgm:spPr/>
      <dgm:t>
        <a:bodyPr/>
        <a:lstStyle/>
        <a:p>
          <a:endParaRPr lang="en-US"/>
        </a:p>
      </dgm:t>
    </dgm:pt>
    <dgm:pt modelId="{CF85C29C-B8E9-45E0-BEA4-DFB1A5E6403D}" type="sibTrans" cxnId="{235756D5-85F5-4DE0-BAF5-D5AA431CD8A9}">
      <dgm:prSet/>
      <dgm:spPr/>
      <dgm:t>
        <a:bodyPr/>
        <a:lstStyle/>
        <a:p>
          <a:endParaRPr lang="en-US"/>
        </a:p>
      </dgm:t>
    </dgm:pt>
    <dgm:pt modelId="{F9A208CD-6D77-4153-9139-C2D5A52D81A5}">
      <dgm:prSet/>
      <dgm:spPr/>
      <dgm:t>
        <a:bodyPr/>
        <a:lstStyle/>
        <a:p>
          <a:r>
            <a:rPr lang="en-US" dirty="0">
              <a:latin typeface="+mj-lt"/>
            </a:rPr>
            <a:t>Provide match (cash or in-kind) of at least 25% of funding request</a:t>
          </a:r>
        </a:p>
      </dgm:t>
    </dgm:pt>
    <dgm:pt modelId="{D88561F0-8A06-4EA7-BA33-EA344D093415}" type="parTrans" cxnId="{2999F674-333A-4770-9106-B6023F78A187}">
      <dgm:prSet/>
      <dgm:spPr/>
      <dgm:t>
        <a:bodyPr/>
        <a:lstStyle/>
        <a:p>
          <a:endParaRPr lang="en-US"/>
        </a:p>
      </dgm:t>
    </dgm:pt>
    <dgm:pt modelId="{7EC2C719-780D-498A-8862-4B5E5E4D5CB1}" type="sibTrans" cxnId="{2999F674-333A-4770-9106-B6023F78A187}">
      <dgm:prSet/>
      <dgm:spPr/>
      <dgm:t>
        <a:bodyPr/>
        <a:lstStyle/>
        <a:p>
          <a:endParaRPr lang="en-US"/>
        </a:p>
      </dgm:t>
    </dgm:pt>
    <dgm:pt modelId="{241529BF-703D-4F91-868B-C0316EBAE664}">
      <dgm:prSet/>
      <dgm:spPr/>
      <dgm:t>
        <a:bodyPr/>
        <a:lstStyle/>
        <a:p>
          <a:r>
            <a:rPr lang="en-US" dirty="0">
              <a:latin typeface="+mj-lt"/>
            </a:rPr>
            <a:t>Participate fully in HMIS (or comparable database, if a DV provider)</a:t>
          </a:r>
        </a:p>
      </dgm:t>
    </dgm:pt>
    <dgm:pt modelId="{57C05128-5C02-4555-9C99-5E73F593F13E}" type="parTrans" cxnId="{C5717BB4-1C77-452F-A5DF-DBF28EB8723A}">
      <dgm:prSet/>
      <dgm:spPr/>
      <dgm:t>
        <a:bodyPr/>
        <a:lstStyle/>
        <a:p>
          <a:endParaRPr lang="en-US"/>
        </a:p>
      </dgm:t>
    </dgm:pt>
    <dgm:pt modelId="{C6BF4D13-3F00-4019-BEF5-6BE553C7FF03}" type="sibTrans" cxnId="{C5717BB4-1C77-452F-A5DF-DBF28EB8723A}">
      <dgm:prSet/>
      <dgm:spPr/>
      <dgm:t>
        <a:bodyPr/>
        <a:lstStyle/>
        <a:p>
          <a:endParaRPr lang="en-US"/>
        </a:p>
      </dgm:t>
    </dgm:pt>
    <dgm:pt modelId="{73BCD7E0-83B8-463E-ABC4-002AAEE1E504}">
      <dgm:prSet/>
      <dgm:spPr/>
      <dgm:t>
        <a:bodyPr/>
        <a:lstStyle/>
        <a:p>
          <a:r>
            <a:rPr lang="en-US" dirty="0">
              <a:latin typeface="+mj-lt"/>
            </a:rPr>
            <a:t>Participate fully in Coordinated Entry</a:t>
          </a:r>
        </a:p>
      </dgm:t>
    </dgm:pt>
    <dgm:pt modelId="{E0FA18B3-3268-474A-94EE-EB5FC664DE3B}" type="parTrans" cxnId="{10E0DF15-45E2-488A-A2E6-28774E2A1B55}">
      <dgm:prSet/>
      <dgm:spPr/>
      <dgm:t>
        <a:bodyPr/>
        <a:lstStyle/>
        <a:p>
          <a:endParaRPr lang="en-US"/>
        </a:p>
      </dgm:t>
    </dgm:pt>
    <dgm:pt modelId="{46849A10-AA16-4E86-8A6D-90797E7A826C}" type="sibTrans" cxnId="{10E0DF15-45E2-488A-A2E6-28774E2A1B55}">
      <dgm:prSet/>
      <dgm:spPr/>
      <dgm:t>
        <a:bodyPr/>
        <a:lstStyle/>
        <a:p>
          <a:endParaRPr lang="en-US"/>
        </a:p>
      </dgm:t>
    </dgm:pt>
    <dgm:pt modelId="{BEA60A06-8A05-40E3-A555-6D1DDE3549AD}">
      <dgm:prSet/>
      <dgm:spPr/>
      <dgm:t>
        <a:bodyPr/>
        <a:lstStyle/>
        <a:p>
          <a:r>
            <a:rPr lang="en-US" dirty="0">
              <a:latin typeface="+mj-lt"/>
            </a:rPr>
            <a:t>Implement programs with high fidelity to Housing First principles and practices</a:t>
          </a:r>
        </a:p>
      </dgm:t>
    </dgm:pt>
    <dgm:pt modelId="{1CCA8C47-B5E8-4D7D-B4F8-4CC333D08703}" type="parTrans" cxnId="{890114FA-E4FF-493A-94A6-0348D24A368E}">
      <dgm:prSet/>
      <dgm:spPr/>
      <dgm:t>
        <a:bodyPr/>
        <a:lstStyle/>
        <a:p>
          <a:endParaRPr lang="en-US"/>
        </a:p>
      </dgm:t>
    </dgm:pt>
    <dgm:pt modelId="{0B4C5537-D8E4-4DA5-965F-37F0AD00F32E}" type="sibTrans" cxnId="{890114FA-E4FF-493A-94A6-0348D24A368E}">
      <dgm:prSet/>
      <dgm:spPr/>
      <dgm:t>
        <a:bodyPr/>
        <a:lstStyle/>
        <a:p>
          <a:endParaRPr lang="en-US"/>
        </a:p>
      </dgm:t>
    </dgm:pt>
    <dgm:pt modelId="{0244F334-4A80-49E0-97E8-3430BAA7AE13}">
      <dgm:prSet/>
      <dgm:spPr/>
      <dgm:t>
        <a:bodyPr/>
        <a:lstStyle/>
        <a:p>
          <a:r>
            <a:rPr lang="en-US" dirty="0">
              <a:latin typeface="+mj-lt"/>
            </a:rPr>
            <a:t>Implement programs using best practices expected by HUD (e.g., trauma informed, participant-centered, racial equity, inclusive of perspectives of people with lived experience)</a:t>
          </a:r>
        </a:p>
      </dgm:t>
    </dgm:pt>
    <dgm:pt modelId="{CA6ED4A1-3EAD-4830-993F-96F5C393AAC6}" type="parTrans" cxnId="{29FD6657-6CA6-44C2-A214-9886113E9CEB}">
      <dgm:prSet/>
      <dgm:spPr/>
      <dgm:t>
        <a:bodyPr/>
        <a:lstStyle/>
        <a:p>
          <a:endParaRPr lang="en-US"/>
        </a:p>
      </dgm:t>
    </dgm:pt>
    <dgm:pt modelId="{7C8CD8BA-924F-4F44-AAEE-B281372DFDA8}" type="sibTrans" cxnId="{29FD6657-6CA6-44C2-A214-9886113E9CEB}">
      <dgm:prSet/>
      <dgm:spPr/>
      <dgm:t>
        <a:bodyPr/>
        <a:lstStyle/>
        <a:p>
          <a:endParaRPr lang="en-US"/>
        </a:p>
      </dgm:t>
    </dgm:pt>
    <dgm:pt modelId="{1ECC445A-AE44-41F1-9856-5C7729CC5940}">
      <dgm:prSet/>
      <dgm:spPr/>
      <dgm:t>
        <a:bodyPr/>
        <a:lstStyle/>
        <a:p>
          <a:r>
            <a:rPr lang="en-US" dirty="0">
              <a:latin typeface="+mj-lt"/>
            </a:rPr>
            <a:t>Comply with HUD’s Equal Access and Gender Identity Rules (i.e., requirements around LGBTQ+ identities)</a:t>
          </a:r>
        </a:p>
      </dgm:t>
    </dgm:pt>
    <dgm:pt modelId="{BFD0A575-A83A-4E21-B577-815BE35A55AD}" type="parTrans" cxnId="{E98A9160-3A00-432C-BF3B-93DF437CB1A0}">
      <dgm:prSet/>
      <dgm:spPr/>
      <dgm:t>
        <a:bodyPr/>
        <a:lstStyle/>
        <a:p>
          <a:endParaRPr lang="en-US"/>
        </a:p>
      </dgm:t>
    </dgm:pt>
    <dgm:pt modelId="{9EF8D0A6-64AB-4AD2-AF9F-56EE0D6E9733}" type="sibTrans" cxnId="{E98A9160-3A00-432C-BF3B-93DF437CB1A0}">
      <dgm:prSet/>
      <dgm:spPr/>
      <dgm:t>
        <a:bodyPr/>
        <a:lstStyle/>
        <a:p>
          <a:endParaRPr lang="en-US"/>
        </a:p>
      </dgm:t>
    </dgm:pt>
    <dgm:pt modelId="{8C2CA95D-F002-401A-B341-20FFB002DC5E}">
      <dgm:prSet/>
      <dgm:spPr/>
      <dgm:t>
        <a:bodyPr/>
        <a:lstStyle/>
        <a:p>
          <a:r>
            <a:rPr lang="en-US" dirty="0">
              <a:latin typeface="+mj-lt"/>
            </a:rPr>
            <a:t>Cooperate with project monitoring conducted by TCHSC and HUD</a:t>
          </a:r>
        </a:p>
      </dgm:t>
    </dgm:pt>
    <dgm:pt modelId="{530690CB-DEA2-4DA2-890A-FC940FBAF5E6}" type="parTrans" cxnId="{3330B16D-90B4-4E52-A28A-E81360058260}">
      <dgm:prSet/>
      <dgm:spPr/>
      <dgm:t>
        <a:bodyPr/>
        <a:lstStyle/>
        <a:p>
          <a:endParaRPr lang="en-US"/>
        </a:p>
      </dgm:t>
    </dgm:pt>
    <dgm:pt modelId="{991EA05F-D73B-4E2F-B35F-05D3FB13F80C}" type="sibTrans" cxnId="{3330B16D-90B4-4E52-A28A-E81360058260}">
      <dgm:prSet/>
      <dgm:spPr/>
      <dgm:t>
        <a:bodyPr/>
        <a:lstStyle/>
        <a:p>
          <a:endParaRPr lang="en-US"/>
        </a:p>
      </dgm:t>
    </dgm:pt>
    <dgm:pt modelId="{84878C6F-3F90-4E3C-8363-E67891DCA1A8}" type="pres">
      <dgm:prSet presAssocID="{46ECD423-5E33-4CEB-AAE9-406DF7919AAF}" presName="linear" presStyleCnt="0">
        <dgm:presLayoutVars>
          <dgm:animLvl val="lvl"/>
          <dgm:resizeHandles val="exact"/>
        </dgm:presLayoutVars>
      </dgm:prSet>
      <dgm:spPr/>
    </dgm:pt>
    <dgm:pt modelId="{BDF2B389-6E90-40D3-AB70-C6590B7801A4}" type="pres">
      <dgm:prSet presAssocID="{3972ABDA-BA83-4C14-B67C-BBCB88B1E93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FAA9D0-D990-40B6-B020-3C31805D3F68}" type="pres">
      <dgm:prSet presAssocID="{3972ABDA-BA83-4C14-B67C-BBCB88B1E93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E0DF15-45E2-488A-A2E6-28774E2A1B55}" srcId="{3972ABDA-BA83-4C14-B67C-BBCB88B1E933}" destId="{73BCD7E0-83B8-463E-ABC4-002AAEE1E504}" srcOrd="3" destOrd="0" parTransId="{E0FA18B3-3268-474A-94EE-EB5FC664DE3B}" sibTransId="{46849A10-AA16-4E86-8A6D-90797E7A826C}"/>
    <dgm:cxn modelId="{F8E33029-81E6-4B7D-A6F0-141650700D15}" type="presOf" srcId="{241529BF-703D-4F91-868B-C0316EBAE664}" destId="{35FAA9D0-D990-40B6-B020-3C31805D3F68}" srcOrd="0" destOrd="2" presId="urn:microsoft.com/office/officeart/2005/8/layout/vList2"/>
    <dgm:cxn modelId="{CEC3FF5C-AB88-4BD4-9E77-11C60F1D32BC}" type="presOf" srcId="{1ECC445A-AE44-41F1-9856-5C7729CC5940}" destId="{35FAA9D0-D990-40B6-B020-3C31805D3F68}" srcOrd="0" destOrd="6" presId="urn:microsoft.com/office/officeart/2005/8/layout/vList2"/>
    <dgm:cxn modelId="{E98A9160-3A00-432C-BF3B-93DF437CB1A0}" srcId="{3972ABDA-BA83-4C14-B67C-BBCB88B1E933}" destId="{1ECC445A-AE44-41F1-9856-5C7729CC5940}" srcOrd="6" destOrd="0" parTransId="{BFD0A575-A83A-4E21-B577-815BE35A55AD}" sibTransId="{9EF8D0A6-64AB-4AD2-AF9F-56EE0D6E9733}"/>
    <dgm:cxn modelId="{2AA9C447-C846-4049-8954-C8FD5787298E}" type="presOf" srcId="{BEA60A06-8A05-40E3-A555-6D1DDE3549AD}" destId="{35FAA9D0-D990-40B6-B020-3C31805D3F68}" srcOrd="0" destOrd="4" presId="urn:microsoft.com/office/officeart/2005/8/layout/vList2"/>
    <dgm:cxn modelId="{3330B16D-90B4-4E52-A28A-E81360058260}" srcId="{3972ABDA-BA83-4C14-B67C-BBCB88B1E933}" destId="{8C2CA95D-F002-401A-B341-20FFB002DC5E}" srcOrd="7" destOrd="0" parTransId="{530690CB-DEA2-4DA2-890A-FC940FBAF5E6}" sibTransId="{991EA05F-D73B-4E2F-B35F-05D3FB13F80C}"/>
    <dgm:cxn modelId="{2999F674-333A-4770-9106-B6023F78A187}" srcId="{3972ABDA-BA83-4C14-B67C-BBCB88B1E933}" destId="{F9A208CD-6D77-4153-9139-C2D5A52D81A5}" srcOrd="1" destOrd="0" parTransId="{D88561F0-8A06-4EA7-BA33-EA344D093415}" sibTransId="{7EC2C719-780D-498A-8862-4B5E5E4D5CB1}"/>
    <dgm:cxn modelId="{29FD6657-6CA6-44C2-A214-9886113E9CEB}" srcId="{3972ABDA-BA83-4C14-B67C-BBCB88B1E933}" destId="{0244F334-4A80-49E0-97E8-3430BAA7AE13}" srcOrd="5" destOrd="0" parTransId="{CA6ED4A1-3EAD-4830-993F-96F5C393AAC6}" sibTransId="{7C8CD8BA-924F-4F44-AAEE-B281372DFDA8}"/>
    <dgm:cxn modelId="{6F5BA27B-AE85-4716-B96D-1895C30214CD}" type="presOf" srcId="{8C2CA95D-F002-401A-B341-20FFB002DC5E}" destId="{35FAA9D0-D990-40B6-B020-3C31805D3F68}" srcOrd="0" destOrd="7" presId="urn:microsoft.com/office/officeart/2005/8/layout/vList2"/>
    <dgm:cxn modelId="{C46F827D-59F7-4A24-B827-171D58E46932}" srcId="{46ECD423-5E33-4CEB-AAE9-406DF7919AAF}" destId="{3972ABDA-BA83-4C14-B67C-BBCB88B1E933}" srcOrd="0" destOrd="0" parTransId="{B255CD7C-7833-4B36-9430-E0D590E35717}" sibTransId="{80549023-46CE-4CAF-9654-6A068513CD3B}"/>
    <dgm:cxn modelId="{318F7A85-ABB6-4CE8-9E3C-C32195528E32}" type="presOf" srcId="{73BCD7E0-83B8-463E-ABC4-002AAEE1E504}" destId="{35FAA9D0-D990-40B6-B020-3C31805D3F68}" srcOrd="0" destOrd="3" presId="urn:microsoft.com/office/officeart/2005/8/layout/vList2"/>
    <dgm:cxn modelId="{C5717BB4-1C77-452F-A5DF-DBF28EB8723A}" srcId="{3972ABDA-BA83-4C14-B67C-BBCB88B1E933}" destId="{241529BF-703D-4F91-868B-C0316EBAE664}" srcOrd="2" destOrd="0" parTransId="{57C05128-5C02-4555-9C99-5E73F593F13E}" sibTransId="{C6BF4D13-3F00-4019-BEF5-6BE553C7FF03}"/>
    <dgm:cxn modelId="{21F48EB8-87A5-4451-A7BF-86F70C361BA0}" type="presOf" srcId="{46ECD423-5E33-4CEB-AAE9-406DF7919AAF}" destId="{84878C6F-3F90-4E3C-8363-E67891DCA1A8}" srcOrd="0" destOrd="0" presId="urn:microsoft.com/office/officeart/2005/8/layout/vList2"/>
    <dgm:cxn modelId="{F02C8FB8-E280-49AC-A98C-61C006343A57}" type="presOf" srcId="{A5E7E049-8849-4817-BB1B-99016925EC47}" destId="{35FAA9D0-D990-40B6-B020-3C31805D3F68}" srcOrd="0" destOrd="0" presId="urn:microsoft.com/office/officeart/2005/8/layout/vList2"/>
    <dgm:cxn modelId="{AE4BB1BB-646F-439D-88D8-765C25D05232}" type="presOf" srcId="{F9A208CD-6D77-4153-9139-C2D5A52D81A5}" destId="{35FAA9D0-D990-40B6-B020-3C31805D3F68}" srcOrd="0" destOrd="1" presId="urn:microsoft.com/office/officeart/2005/8/layout/vList2"/>
    <dgm:cxn modelId="{E6EED6C6-D7A8-41BE-9A96-E7B0AC3B2023}" type="presOf" srcId="{0244F334-4A80-49E0-97E8-3430BAA7AE13}" destId="{35FAA9D0-D990-40B6-B020-3C31805D3F68}" srcOrd="0" destOrd="5" presId="urn:microsoft.com/office/officeart/2005/8/layout/vList2"/>
    <dgm:cxn modelId="{235756D5-85F5-4DE0-BAF5-D5AA431CD8A9}" srcId="{3972ABDA-BA83-4C14-B67C-BBCB88B1E933}" destId="{A5E7E049-8849-4817-BB1B-99016925EC47}" srcOrd="0" destOrd="0" parTransId="{2B494290-2828-4094-A927-8BB69416C85B}" sibTransId="{CF85C29C-B8E9-45E0-BEA4-DFB1A5E6403D}"/>
    <dgm:cxn modelId="{6F0167D9-84FE-4CE1-AA57-AD7D777966AD}" type="presOf" srcId="{3972ABDA-BA83-4C14-B67C-BBCB88B1E933}" destId="{BDF2B389-6E90-40D3-AB70-C6590B7801A4}" srcOrd="0" destOrd="0" presId="urn:microsoft.com/office/officeart/2005/8/layout/vList2"/>
    <dgm:cxn modelId="{890114FA-E4FF-493A-94A6-0348D24A368E}" srcId="{3972ABDA-BA83-4C14-B67C-BBCB88B1E933}" destId="{BEA60A06-8A05-40E3-A555-6D1DDE3549AD}" srcOrd="4" destOrd="0" parTransId="{1CCA8C47-B5E8-4D7D-B4F8-4CC333D08703}" sibTransId="{0B4C5537-D8E4-4DA5-965F-37F0AD00F32E}"/>
    <dgm:cxn modelId="{41079B45-96BE-47E9-AEFF-EA4DD7274005}" type="presParOf" srcId="{84878C6F-3F90-4E3C-8363-E67891DCA1A8}" destId="{BDF2B389-6E90-40D3-AB70-C6590B7801A4}" srcOrd="0" destOrd="0" presId="urn:microsoft.com/office/officeart/2005/8/layout/vList2"/>
    <dgm:cxn modelId="{001128BF-0E64-4AEF-923A-08333810AE27}" type="presParOf" srcId="{84878C6F-3F90-4E3C-8363-E67891DCA1A8}" destId="{35FAA9D0-D990-40B6-B020-3C31805D3F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401679-FB86-4F3F-BD34-B057A2E7C5F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7ABF2A-ABA6-41C5-BF0C-6B49B915B103}">
      <dgm:prSet/>
      <dgm:spPr/>
      <dgm:t>
        <a:bodyPr/>
        <a:lstStyle/>
        <a:p>
          <a:r>
            <a:rPr lang="en-US" dirty="0"/>
            <a:t>Completed projects in e-snaps that are accepted for inclusion in the CoC’s Consolidated Application will be submitted to HUD by TCHSC</a:t>
          </a:r>
        </a:p>
      </dgm:t>
    </dgm:pt>
    <dgm:pt modelId="{D0C75330-1ACE-49DC-AF2F-CEEBE2E5042A}" type="parTrans" cxnId="{CBF7DB74-EF56-4E55-830D-BDC7ECF37AAD}">
      <dgm:prSet/>
      <dgm:spPr/>
      <dgm:t>
        <a:bodyPr/>
        <a:lstStyle/>
        <a:p>
          <a:endParaRPr lang="en-US"/>
        </a:p>
      </dgm:t>
    </dgm:pt>
    <dgm:pt modelId="{2908CF11-8DDE-4BCA-B7EE-18C2A1468594}" type="sibTrans" cxnId="{CBF7DB74-EF56-4E55-830D-BDC7ECF37AAD}">
      <dgm:prSet/>
      <dgm:spPr/>
      <dgm:t>
        <a:bodyPr/>
        <a:lstStyle/>
        <a:p>
          <a:endParaRPr lang="en-US"/>
        </a:p>
      </dgm:t>
    </dgm:pt>
    <dgm:pt modelId="{50C14CFB-4D38-401D-928C-9F7EE998AAD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TCHSC will submit the following to HUD, as required by the NOFO, on or </a:t>
          </a:r>
          <a:r>
            <a:rPr lang="en-US"/>
            <a:t>before October </a:t>
          </a:r>
          <a:r>
            <a:rPr lang="en-US" dirty="0"/>
            <a:t>30, 2024</a:t>
          </a:r>
        </a:p>
      </dgm:t>
    </dgm:pt>
    <dgm:pt modelId="{51A80A70-7DB4-4F8A-B15E-AEDC88E197C7}" type="parTrans" cxnId="{04550479-10E9-4036-B8D0-AF2B07B64181}">
      <dgm:prSet/>
      <dgm:spPr/>
      <dgm:t>
        <a:bodyPr/>
        <a:lstStyle/>
        <a:p>
          <a:endParaRPr lang="en-US"/>
        </a:p>
      </dgm:t>
    </dgm:pt>
    <dgm:pt modelId="{C430176E-5DD6-4CEF-A8EE-006D4F83D5B9}" type="sibTrans" cxnId="{04550479-10E9-4036-B8D0-AF2B07B64181}">
      <dgm:prSet/>
      <dgm:spPr/>
      <dgm:t>
        <a:bodyPr/>
        <a:lstStyle/>
        <a:p>
          <a:endParaRPr lang="en-US"/>
        </a:p>
      </dgm:t>
    </dgm:pt>
    <dgm:pt modelId="{E8E400CD-4E66-4FDC-8185-1067453DDE6D}">
      <dgm:prSet/>
      <dgm:spPr/>
      <dgm:t>
        <a:bodyPr/>
        <a:lstStyle/>
        <a:p>
          <a:r>
            <a:rPr lang="en-US" dirty="0"/>
            <a:t>New and renewal projects as entered into e-snaps</a:t>
          </a:r>
        </a:p>
      </dgm:t>
    </dgm:pt>
    <dgm:pt modelId="{A745C667-46C3-4A80-80B1-9B3971657C4A}" type="parTrans" cxnId="{7E5FDE90-E0F7-4FB1-8F99-0C842984E1DF}">
      <dgm:prSet/>
      <dgm:spPr/>
      <dgm:t>
        <a:bodyPr/>
        <a:lstStyle/>
        <a:p>
          <a:endParaRPr lang="en-US"/>
        </a:p>
      </dgm:t>
    </dgm:pt>
    <dgm:pt modelId="{9F1677DF-9990-4979-9F33-B9CD031D84F8}" type="sibTrans" cxnId="{7E5FDE90-E0F7-4FB1-8F99-0C842984E1DF}">
      <dgm:prSet/>
      <dgm:spPr/>
      <dgm:t>
        <a:bodyPr/>
        <a:lstStyle/>
        <a:p>
          <a:endParaRPr lang="en-US"/>
        </a:p>
      </dgm:t>
    </dgm:pt>
    <dgm:pt modelId="{80856306-0A75-41BE-8457-64B3ADCD872C}">
      <dgm:prSet/>
      <dgm:spPr/>
      <dgm:t>
        <a:bodyPr/>
        <a:lstStyle/>
        <a:p>
          <a:r>
            <a:rPr lang="en-US" dirty="0"/>
            <a:t>Project priority (ranked) list</a:t>
          </a:r>
        </a:p>
      </dgm:t>
    </dgm:pt>
    <dgm:pt modelId="{96EAFD11-8579-496D-B316-1933274EB921}" type="parTrans" cxnId="{758D01CD-DCC6-4934-96E0-7106FFAC8969}">
      <dgm:prSet/>
      <dgm:spPr/>
      <dgm:t>
        <a:bodyPr/>
        <a:lstStyle/>
        <a:p>
          <a:endParaRPr lang="en-US"/>
        </a:p>
      </dgm:t>
    </dgm:pt>
    <dgm:pt modelId="{F8B0B479-9568-4C30-9BC3-FC051E45F2D1}" type="sibTrans" cxnId="{758D01CD-DCC6-4934-96E0-7106FFAC8969}">
      <dgm:prSet/>
      <dgm:spPr/>
      <dgm:t>
        <a:bodyPr/>
        <a:lstStyle/>
        <a:p>
          <a:endParaRPr lang="en-US"/>
        </a:p>
      </dgm:t>
    </dgm:pt>
    <dgm:pt modelId="{33A8A49D-834C-40B5-912C-94A8F4945768}">
      <dgm:prSet/>
      <dgm:spPr/>
      <dgm:t>
        <a:bodyPr/>
        <a:lstStyle/>
        <a:p>
          <a:r>
            <a:rPr lang="en-US" dirty="0"/>
            <a:t>CoC Application </a:t>
          </a:r>
        </a:p>
      </dgm:t>
    </dgm:pt>
    <dgm:pt modelId="{F50AA7E2-8A7B-4631-A7DF-442775B9536F}" type="parTrans" cxnId="{70BE0143-C1DF-4AA6-BD8A-B4685C858A16}">
      <dgm:prSet/>
      <dgm:spPr/>
      <dgm:t>
        <a:bodyPr/>
        <a:lstStyle/>
        <a:p>
          <a:endParaRPr lang="en-US"/>
        </a:p>
      </dgm:t>
    </dgm:pt>
    <dgm:pt modelId="{E9EC380C-6BEA-4B7C-A3C0-175979E00FF2}" type="sibTrans" cxnId="{70BE0143-C1DF-4AA6-BD8A-B4685C858A16}">
      <dgm:prSet/>
      <dgm:spPr/>
      <dgm:t>
        <a:bodyPr/>
        <a:lstStyle/>
        <a:p>
          <a:endParaRPr lang="en-US"/>
        </a:p>
      </dgm:t>
    </dgm:pt>
    <dgm:pt modelId="{60C33A79-A4F3-4A89-ACB7-759AC5BF3C09}" type="pres">
      <dgm:prSet presAssocID="{9F401679-FB86-4F3F-BD34-B057A2E7C5FE}" presName="Name0" presStyleCnt="0">
        <dgm:presLayoutVars>
          <dgm:dir/>
          <dgm:animLvl val="lvl"/>
          <dgm:resizeHandles val="exact"/>
        </dgm:presLayoutVars>
      </dgm:prSet>
      <dgm:spPr/>
    </dgm:pt>
    <dgm:pt modelId="{3ADD626F-688F-4B54-87A8-CF3DF8698358}" type="pres">
      <dgm:prSet presAssocID="{50C14CFB-4D38-401D-928C-9F7EE998AADF}" presName="boxAndChildren" presStyleCnt="0"/>
      <dgm:spPr/>
    </dgm:pt>
    <dgm:pt modelId="{885BEB31-71CD-471B-8355-B8534B6CF325}" type="pres">
      <dgm:prSet presAssocID="{50C14CFB-4D38-401D-928C-9F7EE998AADF}" presName="parentTextBox" presStyleLbl="node1" presStyleIdx="0" presStyleCnt="2"/>
      <dgm:spPr/>
    </dgm:pt>
    <dgm:pt modelId="{689025E8-CB77-48FD-A104-41526AB03A2B}" type="pres">
      <dgm:prSet presAssocID="{50C14CFB-4D38-401D-928C-9F7EE998AADF}" presName="entireBox" presStyleLbl="node1" presStyleIdx="0" presStyleCnt="2"/>
      <dgm:spPr/>
    </dgm:pt>
    <dgm:pt modelId="{B5EF99DE-6D88-4008-860F-33C76A2EA46C}" type="pres">
      <dgm:prSet presAssocID="{50C14CFB-4D38-401D-928C-9F7EE998AADF}" presName="descendantBox" presStyleCnt="0"/>
      <dgm:spPr/>
    </dgm:pt>
    <dgm:pt modelId="{7C571B8E-2435-44E2-B7C8-83D846B0FA9F}" type="pres">
      <dgm:prSet presAssocID="{E8E400CD-4E66-4FDC-8185-1067453DDE6D}" presName="childTextBox" presStyleLbl="fgAccFollowNode1" presStyleIdx="0" presStyleCnt="3">
        <dgm:presLayoutVars>
          <dgm:bulletEnabled val="1"/>
        </dgm:presLayoutVars>
      </dgm:prSet>
      <dgm:spPr/>
    </dgm:pt>
    <dgm:pt modelId="{55592B58-1342-4ABC-83E5-A2F5D6582292}" type="pres">
      <dgm:prSet presAssocID="{80856306-0A75-41BE-8457-64B3ADCD872C}" presName="childTextBox" presStyleLbl="fgAccFollowNode1" presStyleIdx="1" presStyleCnt="3" custScaleX="89899">
        <dgm:presLayoutVars>
          <dgm:bulletEnabled val="1"/>
        </dgm:presLayoutVars>
      </dgm:prSet>
      <dgm:spPr/>
    </dgm:pt>
    <dgm:pt modelId="{A0871814-A782-4FBE-A968-E0ACD55E03DA}" type="pres">
      <dgm:prSet presAssocID="{33A8A49D-834C-40B5-912C-94A8F4945768}" presName="childTextBox" presStyleLbl="fgAccFollowNode1" presStyleIdx="2" presStyleCnt="3">
        <dgm:presLayoutVars>
          <dgm:bulletEnabled val="1"/>
        </dgm:presLayoutVars>
      </dgm:prSet>
      <dgm:spPr/>
    </dgm:pt>
    <dgm:pt modelId="{E8BA981D-89F4-466C-85A3-55556B36EE82}" type="pres">
      <dgm:prSet presAssocID="{2908CF11-8DDE-4BCA-B7EE-18C2A1468594}" presName="sp" presStyleCnt="0"/>
      <dgm:spPr/>
    </dgm:pt>
    <dgm:pt modelId="{2D533CD0-4866-475C-BCC4-9636B54EF784}" type="pres">
      <dgm:prSet presAssocID="{E97ABF2A-ABA6-41C5-BF0C-6B49B915B103}" presName="arrowAndChildren" presStyleCnt="0"/>
      <dgm:spPr/>
    </dgm:pt>
    <dgm:pt modelId="{EFA142B2-EB4C-4871-AEBB-5D687F988A9C}" type="pres">
      <dgm:prSet presAssocID="{E97ABF2A-ABA6-41C5-BF0C-6B49B915B103}" presName="parentTextArrow" presStyleLbl="node1" presStyleIdx="1" presStyleCnt="2" custScaleY="48318"/>
      <dgm:spPr/>
    </dgm:pt>
  </dgm:ptLst>
  <dgm:cxnLst>
    <dgm:cxn modelId="{70BE0143-C1DF-4AA6-BD8A-B4685C858A16}" srcId="{50C14CFB-4D38-401D-928C-9F7EE998AADF}" destId="{33A8A49D-834C-40B5-912C-94A8F4945768}" srcOrd="2" destOrd="0" parTransId="{F50AA7E2-8A7B-4631-A7DF-442775B9536F}" sibTransId="{E9EC380C-6BEA-4B7C-A3C0-175979E00FF2}"/>
    <dgm:cxn modelId="{322F8564-2F26-49AB-9B3F-69DA0407AAF7}" type="presOf" srcId="{80856306-0A75-41BE-8457-64B3ADCD872C}" destId="{55592B58-1342-4ABC-83E5-A2F5D6582292}" srcOrd="0" destOrd="0" presId="urn:microsoft.com/office/officeart/2005/8/layout/process4"/>
    <dgm:cxn modelId="{CBF7DB74-EF56-4E55-830D-BDC7ECF37AAD}" srcId="{9F401679-FB86-4F3F-BD34-B057A2E7C5FE}" destId="{E97ABF2A-ABA6-41C5-BF0C-6B49B915B103}" srcOrd="0" destOrd="0" parTransId="{D0C75330-1ACE-49DC-AF2F-CEEBE2E5042A}" sibTransId="{2908CF11-8DDE-4BCA-B7EE-18C2A1468594}"/>
    <dgm:cxn modelId="{04550479-10E9-4036-B8D0-AF2B07B64181}" srcId="{9F401679-FB86-4F3F-BD34-B057A2E7C5FE}" destId="{50C14CFB-4D38-401D-928C-9F7EE998AADF}" srcOrd="1" destOrd="0" parTransId="{51A80A70-7DB4-4F8A-B15E-AEDC88E197C7}" sibTransId="{C430176E-5DD6-4CEF-A8EE-006D4F83D5B9}"/>
    <dgm:cxn modelId="{4ABBDD8B-39C8-4DD9-9D05-6FAB3B8BCECE}" type="presOf" srcId="{9F401679-FB86-4F3F-BD34-B057A2E7C5FE}" destId="{60C33A79-A4F3-4A89-ACB7-759AC5BF3C09}" srcOrd="0" destOrd="0" presId="urn:microsoft.com/office/officeart/2005/8/layout/process4"/>
    <dgm:cxn modelId="{74B27490-C4AE-45D9-896D-14D3571F4886}" type="presOf" srcId="{E97ABF2A-ABA6-41C5-BF0C-6B49B915B103}" destId="{EFA142B2-EB4C-4871-AEBB-5D687F988A9C}" srcOrd="0" destOrd="0" presId="urn:microsoft.com/office/officeart/2005/8/layout/process4"/>
    <dgm:cxn modelId="{7E5FDE90-E0F7-4FB1-8F99-0C842984E1DF}" srcId="{50C14CFB-4D38-401D-928C-9F7EE998AADF}" destId="{E8E400CD-4E66-4FDC-8185-1067453DDE6D}" srcOrd="0" destOrd="0" parTransId="{A745C667-46C3-4A80-80B1-9B3971657C4A}" sibTransId="{9F1677DF-9990-4979-9F33-B9CD031D84F8}"/>
    <dgm:cxn modelId="{93850FBA-E14F-441A-9FE9-B5DFFAC2AD93}" type="presOf" srcId="{33A8A49D-834C-40B5-912C-94A8F4945768}" destId="{A0871814-A782-4FBE-A968-E0ACD55E03DA}" srcOrd="0" destOrd="0" presId="urn:microsoft.com/office/officeart/2005/8/layout/process4"/>
    <dgm:cxn modelId="{758D01CD-DCC6-4934-96E0-7106FFAC8969}" srcId="{50C14CFB-4D38-401D-928C-9F7EE998AADF}" destId="{80856306-0A75-41BE-8457-64B3ADCD872C}" srcOrd="1" destOrd="0" parTransId="{96EAFD11-8579-496D-B316-1933274EB921}" sibTransId="{F8B0B479-9568-4C30-9BC3-FC051E45F2D1}"/>
    <dgm:cxn modelId="{909DCEE7-6F0A-4F9A-884A-115BCF152941}" type="presOf" srcId="{50C14CFB-4D38-401D-928C-9F7EE998AADF}" destId="{689025E8-CB77-48FD-A104-41526AB03A2B}" srcOrd="1" destOrd="0" presId="urn:microsoft.com/office/officeart/2005/8/layout/process4"/>
    <dgm:cxn modelId="{1FB8D1F6-F89D-40B5-AEBE-BDE399D35810}" type="presOf" srcId="{50C14CFB-4D38-401D-928C-9F7EE998AADF}" destId="{885BEB31-71CD-471B-8355-B8534B6CF325}" srcOrd="0" destOrd="0" presId="urn:microsoft.com/office/officeart/2005/8/layout/process4"/>
    <dgm:cxn modelId="{24D9F0F9-7465-46A9-B105-D440BE16C9FA}" type="presOf" srcId="{E8E400CD-4E66-4FDC-8185-1067453DDE6D}" destId="{7C571B8E-2435-44E2-B7C8-83D846B0FA9F}" srcOrd="0" destOrd="0" presId="urn:microsoft.com/office/officeart/2005/8/layout/process4"/>
    <dgm:cxn modelId="{C43FAAC7-27FA-4771-9C2B-9B838D065107}" type="presParOf" srcId="{60C33A79-A4F3-4A89-ACB7-759AC5BF3C09}" destId="{3ADD626F-688F-4B54-87A8-CF3DF8698358}" srcOrd="0" destOrd="0" presId="urn:microsoft.com/office/officeart/2005/8/layout/process4"/>
    <dgm:cxn modelId="{6C7134B3-5479-47F7-8708-4A929348AF0C}" type="presParOf" srcId="{3ADD626F-688F-4B54-87A8-CF3DF8698358}" destId="{885BEB31-71CD-471B-8355-B8534B6CF325}" srcOrd="0" destOrd="0" presId="urn:microsoft.com/office/officeart/2005/8/layout/process4"/>
    <dgm:cxn modelId="{C38944BE-2D1B-49AD-A62B-019CE43E7534}" type="presParOf" srcId="{3ADD626F-688F-4B54-87A8-CF3DF8698358}" destId="{689025E8-CB77-48FD-A104-41526AB03A2B}" srcOrd="1" destOrd="0" presId="urn:microsoft.com/office/officeart/2005/8/layout/process4"/>
    <dgm:cxn modelId="{0754055C-77FC-47B9-9901-91D720F4E47E}" type="presParOf" srcId="{3ADD626F-688F-4B54-87A8-CF3DF8698358}" destId="{B5EF99DE-6D88-4008-860F-33C76A2EA46C}" srcOrd="2" destOrd="0" presId="urn:microsoft.com/office/officeart/2005/8/layout/process4"/>
    <dgm:cxn modelId="{09275497-58F6-40C7-9C4B-E389D7BFBA11}" type="presParOf" srcId="{B5EF99DE-6D88-4008-860F-33C76A2EA46C}" destId="{7C571B8E-2435-44E2-B7C8-83D846B0FA9F}" srcOrd="0" destOrd="0" presId="urn:microsoft.com/office/officeart/2005/8/layout/process4"/>
    <dgm:cxn modelId="{1A25548C-2FE0-46A8-970D-E0AC30B7AAB8}" type="presParOf" srcId="{B5EF99DE-6D88-4008-860F-33C76A2EA46C}" destId="{55592B58-1342-4ABC-83E5-A2F5D6582292}" srcOrd="1" destOrd="0" presId="urn:microsoft.com/office/officeart/2005/8/layout/process4"/>
    <dgm:cxn modelId="{58B5F213-3D59-42AA-B4B2-7D3F04342A28}" type="presParOf" srcId="{B5EF99DE-6D88-4008-860F-33C76A2EA46C}" destId="{A0871814-A782-4FBE-A968-E0ACD55E03DA}" srcOrd="2" destOrd="0" presId="urn:microsoft.com/office/officeart/2005/8/layout/process4"/>
    <dgm:cxn modelId="{9162FA76-88E5-4CB4-96C4-07EA875C9338}" type="presParOf" srcId="{60C33A79-A4F3-4A89-ACB7-759AC5BF3C09}" destId="{E8BA981D-89F4-466C-85A3-55556B36EE82}" srcOrd="1" destOrd="0" presId="urn:microsoft.com/office/officeart/2005/8/layout/process4"/>
    <dgm:cxn modelId="{480D1D24-0A59-43EE-8948-E92BFC9F90C3}" type="presParOf" srcId="{60C33A79-A4F3-4A89-ACB7-759AC5BF3C09}" destId="{2D533CD0-4866-475C-BCC4-9636B54EF784}" srcOrd="2" destOrd="0" presId="urn:microsoft.com/office/officeart/2005/8/layout/process4"/>
    <dgm:cxn modelId="{26028FFA-F5E7-4EC7-8212-65DCFF6E4809}" type="presParOf" srcId="{2D533CD0-4866-475C-BCC4-9636B54EF784}" destId="{EFA142B2-EB4C-4871-AEBB-5D687F988A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43BB2-F171-49CC-9A53-54D73AEA8A77}">
      <dsp:nvSpPr>
        <dsp:cNvPr id="0" name=""/>
        <dsp:cNvSpPr/>
      </dsp:nvSpPr>
      <dsp:spPr>
        <a:xfrm>
          <a:off x="5158" y="934129"/>
          <a:ext cx="1938663" cy="248307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6200000">
        <a:off x="-819037" y="1758325"/>
        <a:ext cx="2036124" cy="387732"/>
      </dsp:txXfrm>
    </dsp:sp>
    <dsp:sp modelId="{F5719D69-EF78-4628-BC3F-1DB4D38269DE}">
      <dsp:nvSpPr>
        <dsp:cNvPr id="0" name=""/>
        <dsp:cNvSpPr/>
      </dsp:nvSpPr>
      <dsp:spPr>
        <a:xfrm>
          <a:off x="402357" y="934129"/>
          <a:ext cx="1444304" cy="24830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HUD releases Notice of Funding Availability (NOFO)</a:t>
          </a:r>
        </a:p>
      </dsp:txBody>
      <dsp:txXfrm>
        <a:off x="402357" y="934129"/>
        <a:ext cx="1444304" cy="2483078"/>
      </dsp:txXfrm>
    </dsp:sp>
    <dsp:sp modelId="{240BDDB9-17BF-42C3-B842-6E3515CF6991}">
      <dsp:nvSpPr>
        <dsp:cNvPr id="0" name=""/>
        <dsp:cNvSpPr/>
      </dsp:nvSpPr>
      <dsp:spPr>
        <a:xfrm>
          <a:off x="2016244" y="934129"/>
          <a:ext cx="2069231" cy="248307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6200000">
        <a:off x="1205105" y="1745268"/>
        <a:ext cx="2036124" cy="413846"/>
      </dsp:txXfrm>
    </dsp:sp>
    <dsp:sp modelId="{0AD36E2E-A91D-45EF-9CA2-68A1430DBD0E}">
      <dsp:nvSpPr>
        <dsp:cNvPr id="0" name=""/>
        <dsp:cNvSpPr/>
      </dsp:nvSpPr>
      <dsp:spPr>
        <a:xfrm rot="5400000">
          <a:off x="1826403" y="1887670"/>
          <a:ext cx="364574" cy="3103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921BD-91D1-4289-8A01-9FCD0117FF3A}">
      <dsp:nvSpPr>
        <dsp:cNvPr id="0" name=""/>
        <dsp:cNvSpPr/>
      </dsp:nvSpPr>
      <dsp:spPr>
        <a:xfrm>
          <a:off x="2430091" y="934129"/>
          <a:ext cx="1541577" cy="24830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TCHSC releases Request for Applications (RFA) for renewal and new projects</a:t>
          </a:r>
        </a:p>
      </dsp:txBody>
      <dsp:txXfrm>
        <a:off x="2430091" y="934129"/>
        <a:ext cx="1541577" cy="2483078"/>
      </dsp:txXfrm>
    </dsp:sp>
    <dsp:sp modelId="{BF00C665-9A03-40EE-87ED-D9CA8FC6BD22}">
      <dsp:nvSpPr>
        <dsp:cNvPr id="0" name=""/>
        <dsp:cNvSpPr/>
      </dsp:nvSpPr>
      <dsp:spPr>
        <a:xfrm>
          <a:off x="4157899" y="934129"/>
          <a:ext cx="2069231" cy="248307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6200000">
        <a:off x="3346760" y="1745268"/>
        <a:ext cx="2036124" cy="413846"/>
      </dsp:txXfrm>
    </dsp:sp>
    <dsp:sp modelId="{3F77AD93-2786-469B-B2B0-AE8D4441D2E4}">
      <dsp:nvSpPr>
        <dsp:cNvPr id="0" name=""/>
        <dsp:cNvSpPr/>
      </dsp:nvSpPr>
      <dsp:spPr>
        <a:xfrm rot="5400000">
          <a:off x="3981824" y="1929800"/>
          <a:ext cx="364574" cy="3103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D3254-F407-48BF-88A1-7F8A0DF76C32}">
      <dsp:nvSpPr>
        <dsp:cNvPr id="0" name=""/>
        <dsp:cNvSpPr/>
      </dsp:nvSpPr>
      <dsp:spPr>
        <a:xfrm>
          <a:off x="4571746" y="934129"/>
          <a:ext cx="1541577" cy="24830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and Rank Committee and CoC Exec Committee select and rank projects to be included in submission to HUD</a:t>
          </a:r>
        </a:p>
      </dsp:txBody>
      <dsp:txXfrm>
        <a:off x="4571746" y="934129"/>
        <a:ext cx="1541577" cy="2483078"/>
      </dsp:txXfrm>
    </dsp:sp>
    <dsp:sp modelId="{D332C058-0B28-45A1-882C-76A254D75AD8}">
      <dsp:nvSpPr>
        <dsp:cNvPr id="0" name=""/>
        <dsp:cNvSpPr/>
      </dsp:nvSpPr>
      <dsp:spPr>
        <a:xfrm>
          <a:off x="6299554" y="934129"/>
          <a:ext cx="2069231" cy="2483078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6200000">
        <a:off x="5488415" y="1745268"/>
        <a:ext cx="2036124" cy="413846"/>
      </dsp:txXfrm>
    </dsp:sp>
    <dsp:sp modelId="{8DA347D0-DFFD-4C4C-A83C-53785E60D4AE}">
      <dsp:nvSpPr>
        <dsp:cNvPr id="0" name=""/>
        <dsp:cNvSpPr/>
      </dsp:nvSpPr>
      <dsp:spPr>
        <a:xfrm rot="5400000">
          <a:off x="6179842" y="1946093"/>
          <a:ext cx="364574" cy="3103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B043C-5632-4298-8BD8-D67BC635CCB1}">
      <dsp:nvSpPr>
        <dsp:cNvPr id="0" name=""/>
        <dsp:cNvSpPr/>
      </dsp:nvSpPr>
      <dsp:spPr>
        <a:xfrm>
          <a:off x="6713401" y="934129"/>
          <a:ext cx="1541577" cy="24830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TCHSC submits full application to HUD</a:t>
          </a:r>
        </a:p>
      </dsp:txBody>
      <dsp:txXfrm>
        <a:off x="6713401" y="934129"/>
        <a:ext cx="1541577" cy="2483078"/>
      </dsp:txXfrm>
    </dsp:sp>
    <dsp:sp modelId="{ADF8A0AB-7755-476F-8043-C083CA150D62}">
      <dsp:nvSpPr>
        <dsp:cNvPr id="0" name=""/>
        <dsp:cNvSpPr/>
      </dsp:nvSpPr>
      <dsp:spPr>
        <a:xfrm>
          <a:off x="8441209" y="934129"/>
          <a:ext cx="2069231" cy="2483078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6200000">
        <a:off x="7630070" y="1745268"/>
        <a:ext cx="2036124" cy="413846"/>
      </dsp:txXfrm>
    </dsp:sp>
    <dsp:sp modelId="{1C59C12F-41DA-4CF2-80DA-C5E3753C15C7}">
      <dsp:nvSpPr>
        <dsp:cNvPr id="0" name=""/>
        <dsp:cNvSpPr/>
      </dsp:nvSpPr>
      <dsp:spPr>
        <a:xfrm rot="5400000">
          <a:off x="8303559" y="1968361"/>
          <a:ext cx="364574" cy="3103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18BF0-CA7F-49B6-8FAC-4683296DA089}">
      <dsp:nvSpPr>
        <dsp:cNvPr id="0" name=""/>
        <dsp:cNvSpPr/>
      </dsp:nvSpPr>
      <dsp:spPr>
        <a:xfrm>
          <a:off x="8855056" y="934129"/>
          <a:ext cx="1541577" cy="24830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HUD selects projects for funding</a:t>
          </a:r>
        </a:p>
      </dsp:txBody>
      <dsp:txXfrm>
        <a:off x="8855056" y="934129"/>
        <a:ext cx="1541577" cy="2483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E73EF-DE77-4BC3-B075-7FC7B349E0FF}">
      <dsp:nvSpPr>
        <dsp:cNvPr id="0" name=""/>
        <dsp:cNvSpPr/>
      </dsp:nvSpPr>
      <dsp:spPr>
        <a:xfrm>
          <a:off x="0" y="34200"/>
          <a:ext cx="7279257" cy="818999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Renewal Demand $</a:t>
          </a:r>
        </a:p>
      </dsp:txBody>
      <dsp:txXfrm>
        <a:off x="39980" y="74180"/>
        <a:ext cx="7199297" cy="739039"/>
      </dsp:txXfrm>
    </dsp:sp>
    <dsp:sp modelId="{649C38E6-8E5C-4582-A358-B12AF9619002}">
      <dsp:nvSpPr>
        <dsp:cNvPr id="0" name=""/>
        <dsp:cNvSpPr/>
      </dsp:nvSpPr>
      <dsp:spPr>
        <a:xfrm>
          <a:off x="0" y="954000"/>
          <a:ext cx="7279257" cy="81899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CoC Bonus $</a:t>
          </a:r>
        </a:p>
      </dsp:txBody>
      <dsp:txXfrm>
        <a:off x="39980" y="993980"/>
        <a:ext cx="7199297" cy="739039"/>
      </dsp:txXfrm>
    </dsp:sp>
    <dsp:sp modelId="{EA7946A5-C65F-4B25-800E-33A99CFA044E}">
      <dsp:nvSpPr>
        <dsp:cNvPr id="0" name=""/>
        <dsp:cNvSpPr/>
      </dsp:nvSpPr>
      <dsp:spPr>
        <a:xfrm>
          <a:off x="0" y="1873800"/>
          <a:ext cx="7279257" cy="8189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DV Bonus $</a:t>
          </a:r>
        </a:p>
      </dsp:txBody>
      <dsp:txXfrm>
        <a:off x="39980" y="1913780"/>
        <a:ext cx="7199297" cy="739039"/>
      </dsp:txXfrm>
    </dsp:sp>
    <dsp:sp modelId="{9FE366E7-38C1-411E-ADA7-E46648EFEB23}">
      <dsp:nvSpPr>
        <dsp:cNvPr id="0" name=""/>
        <dsp:cNvSpPr/>
      </dsp:nvSpPr>
      <dsp:spPr>
        <a:xfrm>
          <a:off x="0" y="2848191"/>
          <a:ext cx="7279257" cy="818999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CoC Planning $</a:t>
          </a:r>
        </a:p>
      </dsp:txBody>
      <dsp:txXfrm>
        <a:off x="39980" y="2888171"/>
        <a:ext cx="7199297" cy="739039"/>
      </dsp:txXfrm>
    </dsp:sp>
    <dsp:sp modelId="{07AB9080-4EE3-4E1F-B9A5-B538AB0C5584}">
      <dsp:nvSpPr>
        <dsp:cNvPr id="0" name=""/>
        <dsp:cNvSpPr/>
      </dsp:nvSpPr>
      <dsp:spPr>
        <a:xfrm>
          <a:off x="0" y="3713400"/>
          <a:ext cx="7279257" cy="81899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Total Available $</a:t>
          </a:r>
        </a:p>
      </dsp:txBody>
      <dsp:txXfrm>
        <a:off x="39980" y="3753380"/>
        <a:ext cx="7199297" cy="739039"/>
      </dsp:txXfrm>
    </dsp:sp>
    <dsp:sp modelId="{E2EA8822-06D0-4B4D-B5FA-D61D04620452}">
      <dsp:nvSpPr>
        <dsp:cNvPr id="0" name=""/>
        <dsp:cNvSpPr/>
      </dsp:nvSpPr>
      <dsp:spPr>
        <a:xfrm>
          <a:off x="0" y="4633199"/>
          <a:ext cx="7279257" cy="818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Tier 1 Amount $</a:t>
          </a:r>
        </a:p>
      </dsp:txBody>
      <dsp:txXfrm>
        <a:off x="39980" y="4673179"/>
        <a:ext cx="7199297" cy="739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2B389-6E90-40D3-AB70-C6590B7801A4}">
      <dsp:nvSpPr>
        <dsp:cNvPr id="0" name=""/>
        <dsp:cNvSpPr/>
      </dsp:nvSpPr>
      <dsp:spPr>
        <a:xfrm>
          <a:off x="0" y="236464"/>
          <a:ext cx="10515600" cy="64759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Project applicant must:</a:t>
          </a:r>
        </a:p>
      </dsp:txBody>
      <dsp:txXfrm>
        <a:off x="31613" y="268077"/>
        <a:ext cx="10452374" cy="584369"/>
      </dsp:txXfrm>
    </dsp:sp>
    <dsp:sp modelId="{35FAA9D0-D990-40B6-B020-3C31805D3F68}">
      <dsp:nvSpPr>
        <dsp:cNvPr id="0" name=""/>
        <dsp:cNvSpPr/>
      </dsp:nvSpPr>
      <dsp:spPr>
        <a:xfrm>
          <a:off x="0" y="884059"/>
          <a:ext cx="10515600" cy="3688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Have administrative capacity and governance structure adequate to administer federal funding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Provide match (cash or in-kind) of at least 25% of funding request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Participate fully in HMIS (or comparable database, if a DV provider)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Participate fully in Coordinated Entry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Implement programs with high fidelity to Housing First principles and practices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Implement programs using best practices expected by HUD (e.g., trauma informed, participant-centered, racial equity, inclusive of perspectives of people with lived experience)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Comply with HUD’s Equal Access and Gender Identity Rules (i.e., requirements around LGBTQ+ identities)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+mj-lt"/>
            </a:rPr>
            <a:t>Cooperate with project monitoring conducted by TCHSC and HUD</a:t>
          </a:r>
        </a:p>
      </dsp:txBody>
      <dsp:txXfrm>
        <a:off x="0" y="884059"/>
        <a:ext cx="10515600" cy="3688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025E8-CB77-48FD-A104-41526AB03A2B}">
      <dsp:nvSpPr>
        <dsp:cNvPr id="0" name=""/>
        <dsp:cNvSpPr/>
      </dsp:nvSpPr>
      <dsp:spPr>
        <a:xfrm>
          <a:off x="0" y="2312039"/>
          <a:ext cx="6096000" cy="3171825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TCHSC will submit the following to HUD, as required by the NOFO, on or </a:t>
          </a:r>
          <a:r>
            <a:rPr lang="en-US" sz="2200" kern="1200"/>
            <a:t>before October </a:t>
          </a:r>
          <a:r>
            <a:rPr lang="en-US" sz="2200" kern="1200" dirty="0"/>
            <a:t>30, 2024</a:t>
          </a:r>
        </a:p>
      </dsp:txBody>
      <dsp:txXfrm>
        <a:off x="0" y="2312039"/>
        <a:ext cx="6096000" cy="1712785"/>
      </dsp:txXfrm>
    </dsp:sp>
    <dsp:sp modelId="{7C571B8E-2435-44E2-B7C8-83D846B0FA9F}">
      <dsp:nvSpPr>
        <dsp:cNvPr id="0" name=""/>
        <dsp:cNvSpPr/>
      </dsp:nvSpPr>
      <dsp:spPr>
        <a:xfrm>
          <a:off x="1954" y="3961388"/>
          <a:ext cx="2101453" cy="14590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New and renewal projects as entered into e-snaps</a:t>
          </a:r>
        </a:p>
      </dsp:txBody>
      <dsp:txXfrm>
        <a:off x="1954" y="3961388"/>
        <a:ext cx="2101453" cy="1459039"/>
      </dsp:txXfrm>
    </dsp:sp>
    <dsp:sp modelId="{55592B58-1342-4ABC-83E5-A2F5D6582292}">
      <dsp:nvSpPr>
        <dsp:cNvPr id="0" name=""/>
        <dsp:cNvSpPr/>
      </dsp:nvSpPr>
      <dsp:spPr>
        <a:xfrm>
          <a:off x="2103407" y="3961388"/>
          <a:ext cx="1889185" cy="145903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48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4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 priority (ranked) list</a:t>
          </a:r>
        </a:p>
      </dsp:txBody>
      <dsp:txXfrm>
        <a:off x="2103407" y="3961388"/>
        <a:ext cx="1889185" cy="1459039"/>
      </dsp:txXfrm>
    </dsp:sp>
    <dsp:sp modelId="{A0871814-A782-4FBE-A968-E0ACD55E03DA}">
      <dsp:nvSpPr>
        <dsp:cNvPr id="0" name=""/>
        <dsp:cNvSpPr/>
      </dsp:nvSpPr>
      <dsp:spPr>
        <a:xfrm>
          <a:off x="3992592" y="3961388"/>
          <a:ext cx="2101453" cy="145903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9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9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CoC Application </a:t>
          </a:r>
        </a:p>
      </dsp:txBody>
      <dsp:txXfrm>
        <a:off x="3992592" y="3961388"/>
        <a:ext cx="2101453" cy="1459039"/>
      </dsp:txXfrm>
    </dsp:sp>
    <dsp:sp modelId="{EFA142B2-EB4C-4871-AEBB-5D687F988A9C}">
      <dsp:nvSpPr>
        <dsp:cNvPr id="0" name=""/>
        <dsp:cNvSpPr/>
      </dsp:nvSpPr>
      <dsp:spPr>
        <a:xfrm rot="10800000">
          <a:off x="0" y="2535"/>
          <a:ext cx="6096000" cy="2357080"/>
        </a:xfrm>
        <a:prstGeom prst="upArrowCallout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Completed projects in e-snaps that are accepted for inclusion in the CoC’s Consolidated Application will be submitted to HUD by TCHSC</a:t>
          </a:r>
        </a:p>
      </dsp:txBody>
      <dsp:txXfrm rot="10800000">
        <a:off x="0" y="2535"/>
        <a:ext cx="6096000" cy="153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1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0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user.gov/portal/periodicals/em/spring-summer-23/highlight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programs/coc/coc-program-eligibility-requirements/" TargetMode="External"/><Relationship Id="rId2" Type="http://schemas.openxmlformats.org/officeDocument/2006/relationships/hyperlink" Target="https://www.hud.gov/sites/dfiles/CPD/documents/FY2024_FY2025_CoC_and_YHDP_NOFO_FR-6800-N-25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exchange.info/homelessness-assistance/coc-esg-virtual-binders/coc-esg-homeless-eligibility/four-categori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ocnofo@tchelpspot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cnofo@tchelpspot.org" TargetMode="External"/><Relationship Id="rId2" Type="http://schemas.openxmlformats.org/officeDocument/2006/relationships/hyperlink" Target="https://tchelpspot.org/fy-2024-hud-coc-nof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cnofo@tchelpspot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cnofo@tchelpspot.org" TargetMode="External"/><Relationship Id="rId2" Type="http://schemas.openxmlformats.org/officeDocument/2006/relationships/hyperlink" Target="https://tchelpspot.org/fy-2024-hud-coc-nof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ocnofo@tchelpspot.org" TargetMode="External"/><Relationship Id="rId2" Type="http://schemas.openxmlformats.org/officeDocument/2006/relationships/hyperlink" Target="https://www.hudexchange.info/programs/e-snap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cnofo@tchelpspot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program_offices/comm_planning/coc/competition#instructions" TargetMode="External"/><Relationship Id="rId2" Type="http://schemas.openxmlformats.org/officeDocument/2006/relationships/hyperlink" Target="https://www.hud.gov/sites/dfiles/CPD/documents/FY2024_FY2025_CoC_and_YHDP_NOFO_FR-6800-N-2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dexchange.info/programs/e-snaps/" TargetMode="External"/><Relationship Id="rId5" Type="http://schemas.openxmlformats.org/officeDocument/2006/relationships/hyperlink" Target="https://www.ecfr.gov/current/title-24/subtitle-B/chapter-V/subchapter-C/part-578?toc=1" TargetMode="External"/><Relationship Id="rId4" Type="http://schemas.openxmlformats.org/officeDocument/2006/relationships/hyperlink" Target="https://www.hudexchange.info/programs/coc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chelpspot.org/fy-2024-hud-coc-nof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F352CF-2B0E-47C2-8265-2117A5E56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9AD7A-9768-C324-4F2C-DCD0103AF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395" y="1371599"/>
            <a:ext cx="4420366" cy="17780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Applicant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0C94E-6737-BD9D-9488-06E6760F1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835399"/>
            <a:ext cx="4038600" cy="1371600"/>
          </a:xfrm>
        </p:spPr>
        <p:txBody>
          <a:bodyPr>
            <a:normAutofit lnSpcReduction="10000"/>
          </a:bodyPr>
          <a:lstStyle/>
          <a:p>
            <a:r>
              <a:rPr lang="en-US" i="0" dirty="0">
                <a:solidFill>
                  <a:schemeClr val="bg1"/>
                </a:solidFill>
              </a:rPr>
              <a:t>FL-509 Continuum of Care</a:t>
            </a:r>
          </a:p>
          <a:p>
            <a:r>
              <a:rPr lang="en-US" i="0" dirty="0">
                <a:solidFill>
                  <a:schemeClr val="bg1"/>
                </a:solidFill>
              </a:rPr>
              <a:t>2024 HUD CoC NOFO</a:t>
            </a:r>
          </a:p>
          <a:p>
            <a:r>
              <a:rPr lang="en-US" i="0" dirty="0">
                <a:solidFill>
                  <a:schemeClr val="bg1"/>
                </a:solidFill>
              </a:rPr>
              <a:t>Local Competition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B92C7-C9B5-AB00-3188-CAA31555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2540507"/>
            <a:ext cx="3352800" cy="17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C376-5C03-91A4-FA39-2D12335F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717"/>
          </a:xfrm>
        </p:spPr>
        <p:txBody>
          <a:bodyPr>
            <a:normAutofit/>
          </a:bodyPr>
          <a:lstStyle/>
          <a:p>
            <a:r>
              <a:rPr lang="en" sz="4000" dirty="0"/>
              <a:t>More about Housing First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89F0C-8298-9DC2-5015-6A554BBD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690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“Housing First is a flexible and adaptable service model that addresses homelessness by quickly placing [households] experiencing homelessness into housing without any preconditions or barriers and offering voluntary supportive services to meet individuals’ needs. (source: 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hlinkClick r:id="rId2"/>
              </a:rPr>
              <a:t>HUD’s Housing First Evidence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r>
              <a:rPr lang="en-US" dirty="0"/>
              <a:t>Housing First is one of HUD’s top priorities for CoC projects</a:t>
            </a:r>
          </a:p>
          <a:p>
            <a:r>
              <a:rPr lang="en-US" dirty="0"/>
              <a:t>Low barriers to entry and low ongoing program requirements</a:t>
            </a:r>
          </a:p>
          <a:p>
            <a:pPr lvl="1"/>
            <a:r>
              <a:rPr lang="en-US" dirty="0"/>
              <a:t>To enter, and continue in, program and housing, participant cannot be required to be clean and sober, employed, have income, comply with substance use or mental health recommendations or treatment, etc.</a:t>
            </a:r>
          </a:p>
          <a:p>
            <a:r>
              <a:rPr lang="en-US" dirty="0"/>
              <a:t>Commitment to Housing First will be scored in application process</a:t>
            </a:r>
          </a:p>
          <a:p>
            <a:r>
              <a:rPr lang="en-US" dirty="0"/>
              <a:t>Implementation will be monitored by TCHSC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008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E3D9A-9AE1-E357-D936-E496E2F8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Eligible project types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6FCE77-E1BE-8257-F150-F3392B024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Rapid Rehousing (RRH) – new and renewal</a:t>
            </a:r>
          </a:p>
          <a:p>
            <a:r>
              <a:rPr lang="en-US" dirty="0"/>
              <a:t>Permanent Supportive Housing (PSH) – new and renewal</a:t>
            </a:r>
          </a:p>
          <a:p>
            <a:r>
              <a:rPr lang="en-US" dirty="0"/>
              <a:t>DV-focused Rapid Rehousing – apply for DV Bonus</a:t>
            </a:r>
          </a:p>
          <a:p>
            <a:r>
              <a:rPr lang="en-US" dirty="0"/>
              <a:t>DV-focused Coordinated Entry – apply for DV Bonus</a:t>
            </a:r>
          </a:p>
          <a:p>
            <a:r>
              <a:rPr lang="en-US" dirty="0"/>
              <a:t>HMIS, Coordinated Entry, and CoC Planning – TCHSC only</a:t>
            </a:r>
          </a:p>
          <a:p>
            <a:endParaRPr lang="en-US" dirty="0"/>
          </a:p>
          <a:p>
            <a:r>
              <a:rPr lang="en-US" dirty="0"/>
              <a:t>For more info on these terms, refer to the </a:t>
            </a:r>
            <a:r>
              <a:rPr lang="en-US" dirty="0">
                <a:hlinkClick r:id="rId2"/>
              </a:rPr>
              <a:t>HUD NOFO </a:t>
            </a:r>
            <a:r>
              <a:rPr lang="en-US" dirty="0"/>
              <a:t>and visit this </a:t>
            </a:r>
            <a:r>
              <a:rPr lang="en-US" dirty="0">
                <a:hlinkClick r:id="rId3"/>
              </a:rPr>
              <a:t>HUD resource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3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65A0-858F-C98E-CAEA-DF67700B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581226"/>
            <a:ext cx="3941376" cy="3387497"/>
          </a:xfrm>
          <a:solidFill>
            <a:schemeClr val="accent1">
              <a:lumMod val="5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What type of projects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CANNOT</a:t>
            </a:r>
            <a:r>
              <a:rPr lang="en-US" sz="4000" dirty="0">
                <a:solidFill>
                  <a:srgbClr val="FFFFFF"/>
                </a:solidFill>
              </a:rPr>
              <a:t> be funded with HUD CoC funds?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B637D-5270-AC32-FB85-560B37C0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839262"/>
            <a:ext cx="6915019" cy="4875738"/>
          </a:xfrm>
        </p:spPr>
        <p:txBody>
          <a:bodyPr anchor="ctr">
            <a:normAutofit/>
          </a:bodyPr>
          <a:lstStyle/>
          <a:p>
            <a:r>
              <a:rPr lang="en-US" dirty="0"/>
              <a:t>Outreach</a:t>
            </a:r>
          </a:p>
          <a:p>
            <a:r>
              <a:rPr lang="en-US" dirty="0"/>
              <a:t>Emergency shelter</a:t>
            </a:r>
          </a:p>
          <a:p>
            <a:r>
              <a:rPr lang="en-US" dirty="0"/>
              <a:t>Transitional housing</a:t>
            </a:r>
          </a:p>
          <a:p>
            <a:r>
              <a:rPr lang="en-US" dirty="0"/>
              <a:t>Programs for people who do not meet HUD’s definition of “homeless” under categories 1, 2, or 4 (</a:t>
            </a:r>
            <a:r>
              <a:rPr lang="en-US" dirty="0">
                <a:hlinkClick r:id="rId2"/>
              </a:rPr>
              <a:t>see this link</a:t>
            </a:r>
            <a:r>
              <a:rPr lang="en-US" dirty="0"/>
              <a:t>), such as</a:t>
            </a:r>
          </a:p>
          <a:p>
            <a:pPr lvl="1"/>
            <a:r>
              <a:rPr lang="en-US" dirty="0"/>
              <a:t>Youth in foster care</a:t>
            </a:r>
          </a:p>
          <a:p>
            <a:pPr lvl="1"/>
            <a:r>
              <a:rPr lang="en-US" dirty="0"/>
              <a:t>People who are unstably housed and need homelessness prevention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82107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292-6D13-652E-2593-3F3E0688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65" y="293271"/>
            <a:ext cx="6682648" cy="1338696"/>
          </a:xfrm>
        </p:spPr>
        <p:txBody>
          <a:bodyPr>
            <a:normAutofit/>
          </a:bodyPr>
          <a:lstStyle/>
          <a:p>
            <a:r>
              <a:rPr lang="en-US" dirty="0"/>
              <a:t>Rapid Rehousing (RRH)</a:t>
            </a:r>
          </a:p>
        </p:txBody>
      </p:sp>
      <p:pic>
        <p:nvPicPr>
          <p:cNvPr id="23" name="Picture 22" descr="A midsection of a person holding a miniature house">
            <a:extLst>
              <a:ext uri="{FF2B5EF4-FFF2-40B4-BE49-F238E27FC236}">
                <a16:creationId xmlns:a16="http://schemas.microsoft.com/office/drawing/2014/main" id="{E69917D0-A9DC-DACB-E216-1B5F88301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9" r="31918" b="-1"/>
          <a:stretch/>
        </p:blipFill>
        <p:spPr>
          <a:xfrm>
            <a:off x="21" y="10"/>
            <a:ext cx="2798264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E57FE-B527-AE0D-A3D9-DB4353B60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313" y="1726935"/>
            <a:ext cx="8174516" cy="417745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900" dirty="0"/>
              <a:t>Intended to quickly house households in a rental unit and provide services to help the household maintain stable housing; households must be referred by Coordinated Entry </a:t>
            </a:r>
          </a:p>
          <a:p>
            <a:r>
              <a:rPr lang="en-US" sz="1900" dirty="0"/>
              <a:t>Rental assistance (or leased unit) </a:t>
            </a:r>
          </a:p>
          <a:p>
            <a:pPr lvl="1"/>
            <a:r>
              <a:rPr lang="en-US" sz="1900" dirty="0"/>
              <a:t>Project application annual budget defaults to 12 months of 100% rental assistance</a:t>
            </a:r>
          </a:p>
          <a:p>
            <a:pPr lvl="1"/>
            <a:r>
              <a:rPr lang="en-US" sz="1900" dirty="0"/>
              <a:t>Rental assistance may be provided for up to 24 months total</a:t>
            </a:r>
          </a:p>
          <a:p>
            <a:pPr lvl="1"/>
            <a:r>
              <a:rPr lang="en-US" sz="1900" dirty="0"/>
              <a:t>Unit must meet HUD’s Housing Quality Standards (HQS)</a:t>
            </a:r>
          </a:p>
          <a:p>
            <a:pPr lvl="1"/>
            <a:r>
              <a:rPr lang="en-US" sz="1900" dirty="0"/>
              <a:t>Rent must meet rent reasonableness requirements; budget is based on HUD’s Fair Market Rents (FMR)</a:t>
            </a:r>
          </a:p>
          <a:p>
            <a:r>
              <a:rPr lang="en-US" sz="1900" dirty="0"/>
              <a:t>Supportive services, such as case management</a:t>
            </a:r>
          </a:p>
          <a:p>
            <a:r>
              <a:rPr lang="en-US" sz="1900" dirty="0"/>
              <a:t>Admin of up to 10% of requested funding</a:t>
            </a:r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5059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292-6D13-652E-2593-3F3E0688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312" y="293271"/>
            <a:ext cx="7678757" cy="1338696"/>
          </a:xfrm>
        </p:spPr>
        <p:txBody>
          <a:bodyPr>
            <a:normAutofit/>
          </a:bodyPr>
          <a:lstStyle/>
          <a:p>
            <a:r>
              <a:rPr lang="en-US" dirty="0"/>
              <a:t>Permanent Supportive Housing</a:t>
            </a:r>
          </a:p>
        </p:txBody>
      </p:sp>
      <p:pic>
        <p:nvPicPr>
          <p:cNvPr id="23" name="Picture 22" descr="A midsection of a person holding a miniature house">
            <a:extLst>
              <a:ext uri="{FF2B5EF4-FFF2-40B4-BE49-F238E27FC236}">
                <a16:creationId xmlns:a16="http://schemas.microsoft.com/office/drawing/2014/main" id="{E69917D0-A9DC-DACB-E216-1B5F88301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9" r="31918" b="-1"/>
          <a:stretch/>
        </p:blipFill>
        <p:spPr>
          <a:xfrm>
            <a:off x="21" y="10"/>
            <a:ext cx="2798264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E57FE-B527-AE0D-A3D9-DB4353B60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312" y="1631967"/>
            <a:ext cx="8207567" cy="417745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/>
              <a:t>Intended to quickly house households in a rental unit and provide services to help the household maintain stable housing</a:t>
            </a:r>
          </a:p>
          <a:p>
            <a:pPr marL="0" indent="0">
              <a:buNone/>
            </a:pPr>
            <a:r>
              <a:rPr lang="en-US" sz="1900" dirty="0"/>
              <a:t>Program participants must be referred by Coordinated Entry and must have a disabling condition</a:t>
            </a:r>
          </a:p>
          <a:p>
            <a:r>
              <a:rPr lang="en-US" sz="1900" dirty="0"/>
              <a:t>Rental assistance (or leased unit) </a:t>
            </a:r>
          </a:p>
          <a:p>
            <a:pPr lvl="1"/>
            <a:r>
              <a:rPr lang="en-US" sz="1900" dirty="0"/>
              <a:t>Project application annual budget defaults to 12 months of 100% rental assistance</a:t>
            </a:r>
          </a:p>
          <a:p>
            <a:pPr lvl="1"/>
            <a:r>
              <a:rPr lang="en-US" sz="1900" dirty="0"/>
              <a:t>Rental assistance has no time limit</a:t>
            </a:r>
          </a:p>
          <a:p>
            <a:pPr lvl="1"/>
            <a:r>
              <a:rPr lang="en-US" sz="1900" dirty="0"/>
              <a:t>Unit must meet HUD’s Housing Quality Standards (HQS)</a:t>
            </a:r>
          </a:p>
          <a:p>
            <a:pPr lvl="1"/>
            <a:r>
              <a:rPr lang="en-US" sz="1900" dirty="0"/>
              <a:t>Rent must meet rent reasonableness requirements; budget is based on HUD’s Fair Market Rents (FMR)</a:t>
            </a:r>
          </a:p>
          <a:p>
            <a:r>
              <a:rPr lang="en-US" sz="1900" dirty="0"/>
              <a:t>Supportive services, such as case management</a:t>
            </a:r>
          </a:p>
          <a:p>
            <a:r>
              <a:rPr lang="en-US" sz="1900" dirty="0"/>
              <a:t>Admin of up to 10% of requested funding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0163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0D2DE-C8C3-F3AB-633C-FD0C99AE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Process and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EE56CF-792C-9494-17C9-2B6358C82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833681"/>
              </p:ext>
            </p:extLst>
          </p:nvPr>
        </p:nvGraphicFramePr>
        <p:xfrm>
          <a:off x="5236234" y="805938"/>
          <a:ext cx="6358452" cy="5246123"/>
        </p:xfrm>
        <a:graphic>
          <a:graphicData uri="http://schemas.openxmlformats.org/drawingml/2006/table">
            <a:tbl>
              <a:tblPr/>
              <a:tblGrid>
                <a:gridCol w="5290647">
                  <a:extLst>
                    <a:ext uri="{9D8B030D-6E8A-4147-A177-3AD203B41FA5}">
                      <a16:colId xmlns:a16="http://schemas.microsoft.com/office/drawing/2014/main" val="3460030503"/>
                    </a:ext>
                  </a:extLst>
                </a:gridCol>
                <a:gridCol w="1067805">
                  <a:extLst>
                    <a:ext uri="{9D8B030D-6E8A-4147-A177-3AD203B41FA5}">
                      <a16:colId xmlns:a16="http://schemas.microsoft.com/office/drawing/2014/main" val="2202507285"/>
                    </a:ext>
                  </a:extLst>
                </a:gridCol>
              </a:tblGrid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Request for Applications released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8/07/2024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400124"/>
                  </a:ext>
                </a:extLst>
              </a:tr>
              <a:tr h="38481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Mandatory Applicant Conference for all project applicants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8/12/2024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906515"/>
                  </a:ext>
                </a:extLst>
              </a:tr>
              <a:tr h="36230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Mandatory training for Review and Rank Committee (RRC)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8/21/2024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439472"/>
                  </a:ext>
                </a:extLst>
              </a:tr>
              <a:tr h="37237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Applications due to </a:t>
                      </a:r>
                      <a:r>
                        <a:rPr lang="en-US" sz="1200" b="1" i="0" u="sng" strike="noStrike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cocnofo@tchelpspot.</a:t>
                      </a:r>
                      <a:r>
                        <a:rPr lang="en-US" sz="1200" b="1" i="0" u="sng" strike="noStrike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org</a:t>
                      </a:r>
                      <a:r>
                        <a:rPr lang="en-US" sz="1200" b="1" i="0" u="none" strike="noStrike" kern="1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by 4:00pm on 8/30/2024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8/30/2024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63282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Applications provided to Review and Rank Committee (RRC)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9/03/2024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584519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RRC preliminary scores due to TCHSC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9/11/2024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47098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Review and Rank Committee meeting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9/16/2024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00825"/>
                  </a:ext>
                </a:extLst>
              </a:tr>
              <a:tr h="35807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CoC Executive Committee meeting for final approval of project inclusion and ranks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9/20/2024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586753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Applicants notified about project inclusion and ranks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9/20/2024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17753"/>
                  </a:ext>
                </a:extLst>
              </a:tr>
              <a:tr h="35566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Appeals due to </a:t>
                      </a:r>
                      <a:r>
                        <a:rPr lang="en-US" sz="1200" b="1" i="0" u="sng" strike="noStrike" kern="1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cocnofo@tchelpspot.org</a:t>
                      </a:r>
                      <a:r>
                        <a:rPr lang="en-US" sz="1200" b="1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9/24/2024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34161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CoC Executive Committee decisions on appeals; all applicants notified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9/26/2024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867912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Projects due in e-snaps for review by TCHSC staff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10/07/2024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628474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Deadlines for corrections (as identified by TCHSC staff) in e-snaps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10/11/2024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756210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CoC Consolidated Application public posting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10/25/2024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67357"/>
                  </a:ext>
                </a:extLst>
              </a:tr>
              <a:tr h="34128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CoC Consolidated Application submission to HUD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10/28/2024</a:t>
                      </a:r>
                    </a:p>
                  </a:txBody>
                  <a:tcPr marL="52589" marR="52589" marT="52589" marB="52589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64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38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EFA976-0132-4AF3-B3A3-B2D1C89C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9486900" cy="411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1791-C595-700F-0613-A0581142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24493"/>
            <a:ext cx="8115300" cy="17742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Renewal projects</a:t>
            </a:r>
          </a:p>
        </p:txBody>
      </p:sp>
    </p:spTree>
    <p:extLst>
      <p:ext uri="{BB962C8B-B14F-4D97-AF65-F5344CB8AC3E}">
        <p14:creationId xmlns:p14="http://schemas.microsoft.com/office/powerpoint/2010/main" val="409632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21643-3E57-BBA8-B153-8D5D69B7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Renewal project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BF8E-C6A2-37AE-557D-BABC469A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To renew existing HUD CoC-funded projects</a:t>
            </a:r>
          </a:p>
          <a:p>
            <a:r>
              <a:rPr lang="en-US" dirty="0"/>
              <a:t>Download application from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Submit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/>
                <a:ea typeface="+mn-ea"/>
                <a:cs typeface="+mn-cs"/>
                <a:hlinkClick r:id="rId3"/>
              </a:rPr>
              <a:t>cocnofo@tchelpspot.org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/>
                <a:ea typeface="+mn-ea"/>
                <a:cs typeface="+mn-cs"/>
              </a:rPr>
              <a:t> before 4:00pm on August </a:t>
            </a:r>
            <a:r>
              <a:rPr lang="en-US" dirty="0">
                <a:latin typeface="Goudy Old Style"/>
              </a:rPr>
              <a:t>30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5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ED52943-D9A6-4232-B4BE-53FAACC5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DC2CCCE-4BDA-4775-BF98-9E9AA024F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0EF33EE-D068-AAF7-7561-12F33D85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2" y="684066"/>
            <a:ext cx="11455235" cy="54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8B737-C078-8312-99D6-A46CE4B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Renewal project scoring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935B38-1248-1B17-E98E-B6E753FA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11480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Detailed Scoring Tool included in RFA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368533-7DCF-BBD5-C203-044213538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37491"/>
              </p:ext>
            </p:extLst>
          </p:nvPr>
        </p:nvGraphicFramePr>
        <p:xfrm>
          <a:off x="5631271" y="1477752"/>
          <a:ext cx="5653859" cy="39025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665342">
                  <a:extLst>
                    <a:ext uri="{9D8B030D-6E8A-4147-A177-3AD203B41FA5}">
                      <a16:colId xmlns:a16="http://schemas.microsoft.com/office/drawing/2014/main" val="797134774"/>
                    </a:ext>
                  </a:extLst>
                </a:gridCol>
                <a:gridCol w="988517">
                  <a:extLst>
                    <a:ext uri="{9D8B030D-6E8A-4147-A177-3AD203B41FA5}">
                      <a16:colId xmlns:a16="http://schemas.microsoft.com/office/drawing/2014/main" val="1753749927"/>
                    </a:ext>
                  </a:extLst>
                </a:gridCol>
              </a:tblGrid>
              <a:tr h="849895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Racial Equity</a:t>
                      </a:r>
                      <a:endParaRPr lang="en-US" sz="3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extLst>
                  <a:ext uri="{0D108BD9-81ED-4DB2-BD59-A6C34878D82A}">
                    <a16:rowId xmlns:a16="http://schemas.microsoft.com/office/drawing/2014/main" val="4215849175"/>
                  </a:ext>
                </a:extLst>
              </a:tr>
              <a:tr h="1352815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Timely Drawdowns and Recaptured Funds</a:t>
                      </a:r>
                      <a:endParaRPr lang="en-US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extLst>
                  <a:ext uri="{0D108BD9-81ED-4DB2-BD59-A6C34878D82A}">
                    <a16:rowId xmlns:a16="http://schemas.microsoft.com/office/drawing/2014/main" val="3828184082"/>
                  </a:ext>
                </a:extLst>
              </a:tr>
              <a:tr h="849895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Project Performance</a:t>
                      </a:r>
                      <a:endParaRPr lang="en-US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extLst>
                  <a:ext uri="{0D108BD9-81ED-4DB2-BD59-A6C34878D82A}">
                    <a16:rowId xmlns:a16="http://schemas.microsoft.com/office/drawing/2014/main" val="4163315943"/>
                  </a:ext>
                </a:extLst>
              </a:tr>
              <a:tr h="849895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3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61" marR="55561" marT="151135" marB="151135" anchor="b"/>
                </a:tc>
                <a:extLst>
                  <a:ext uri="{0D108BD9-81ED-4DB2-BD59-A6C34878D82A}">
                    <a16:rowId xmlns:a16="http://schemas.microsoft.com/office/drawing/2014/main" val="2128285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8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3D16F-6628-9324-5C69-EBED3A5E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2700"/>
              <a:t>CoC competition Team</a:t>
            </a:r>
          </a:p>
        </p:txBody>
      </p:sp>
      <p:pic>
        <p:nvPicPr>
          <p:cNvPr id="7" name="Graphic 6" descr="Captain">
            <a:extLst>
              <a:ext uri="{FF2B5EF4-FFF2-40B4-BE49-F238E27FC236}">
                <a16:creationId xmlns:a16="http://schemas.microsoft.com/office/drawing/2014/main" id="{21BC8FE4-AF10-5BD3-CDA1-A435B3A25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5573" y="476317"/>
            <a:ext cx="1982200" cy="1982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4FC-38CA-A1B6-8FDB-85828568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28" y="2777706"/>
            <a:ext cx="6241610" cy="31935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/>
              <a:t>Rayme</a:t>
            </a:r>
            <a:r>
              <a:rPr lang="en-US" sz="1700" dirty="0"/>
              <a:t> L. </a:t>
            </a:r>
            <a:r>
              <a:rPr lang="en-US" sz="1700" dirty="0" err="1"/>
              <a:t>Nuckles</a:t>
            </a:r>
            <a:r>
              <a:rPr lang="en-US" sz="1700" dirty="0"/>
              <a:t>, MHS, MPS, SPHM, Visionary Leader, TCHSC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Leigh Anne Uribe, Director of Programs, TCHSC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Heidi Harris, Grant and Development Coordinator, TCHSC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Susan Pourciau, Consultant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Penny Dietzen, Director of Data and System Performance, TCHSC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Email for all things CoC Competition: </a:t>
            </a:r>
            <a:r>
              <a:rPr lang="en-US" sz="1700" dirty="0">
                <a:hlinkClick r:id="rId4"/>
              </a:rPr>
              <a:t>cocnofo@tchelpspot.org</a:t>
            </a: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2602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EFA976-0132-4AF3-B3A3-B2D1C89C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9486900" cy="411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1791-C595-700F-0613-A0581142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24493"/>
            <a:ext cx="8115300" cy="17742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projects</a:t>
            </a:r>
          </a:p>
        </p:txBody>
      </p:sp>
    </p:spTree>
    <p:extLst>
      <p:ext uri="{BB962C8B-B14F-4D97-AF65-F5344CB8AC3E}">
        <p14:creationId xmlns:p14="http://schemas.microsoft.com/office/powerpoint/2010/main" val="194800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21643-3E57-BBA8-B153-8D5D69B7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new project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BF8E-C6A2-37AE-557D-BABC469A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 fontScale="92500"/>
          </a:bodyPr>
          <a:lstStyle/>
          <a:p>
            <a:r>
              <a:rPr lang="en-US" dirty="0"/>
              <a:t>To request funding for a new project proposed for HUD CoC funding or an expansion of an existing HUD CoC-funded project</a:t>
            </a:r>
          </a:p>
          <a:p>
            <a:r>
              <a:rPr lang="en-US" dirty="0"/>
              <a:t>Two types of New Project Applications – </a:t>
            </a:r>
            <a:r>
              <a:rPr lang="en-US" dirty="0">
                <a:solidFill>
                  <a:srgbClr val="FF0000"/>
                </a:solidFill>
              </a:rPr>
              <a:t>choose the right one! </a:t>
            </a:r>
          </a:p>
          <a:p>
            <a:pPr lvl="1"/>
            <a:r>
              <a:rPr lang="en-US" dirty="0"/>
              <a:t>New DV Bonus Project Application</a:t>
            </a:r>
          </a:p>
          <a:p>
            <a:pPr lvl="1"/>
            <a:r>
              <a:rPr lang="en-US" dirty="0"/>
              <a:t>New Project Application other than DV Bonus Project</a:t>
            </a:r>
          </a:p>
          <a:p>
            <a:r>
              <a:rPr lang="en-US" dirty="0"/>
              <a:t>Both non-DV and DV applications must utilize the provided budget worksheet.</a:t>
            </a:r>
          </a:p>
          <a:p>
            <a:r>
              <a:rPr lang="en-US" dirty="0"/>
              <a:t>Download application and budget attachment from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Submit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/>
                <a:ea typeface="+mn-ea"/>
                <a:cs typeface="+mn-cs"/>
                <a:hlinkClick r:id="rId3"/>
              </a:rPr>
              <a:t>cocnofo@tchelpspot.org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/>
                <a:ea typeface="+mn-ea"/>
                <a:cs typeface="+mn-cs"/>
              </a:rPr>
              <a:t> before 4:00pm on August </a:t>
            </a:r>
            <a:r>
              <a:rPr lang="en-US">
                <a:latin typeface="Goudy Old Style"/>
              </a:rPr>
              <a:t>30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10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F5ED762-87A9-4432-9372-C63D1D39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7E7CE-3860-417D-BFB8-9C0D915E1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A728F4-0AE8-41AC-91AF-ECA038ACF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52DED62-68B6-533F-CC55-4CED172EE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8" y="674446"/>
            <a:ext cx="11495382" cy="55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0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5ED762-87A9-4432-9372-C63D1D39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7E7CE-3860-417D-BFB8-9C0D915E1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728F4-0AE8-41AC-91AF-ECA038ACF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C72F110-750F-FC77-ACFA-50628287A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5" y="671401"/>
            <a:ext cx="11508088" cy="55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4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5ED762-87A9-4432-9372-C63D1D39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7E7CE-3860-417D-BFB8-9C0D915E1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728F4-0AE8-41AC-91AF-ECA038ACF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793A134-6580-7413-0F83-AC968A00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3" y="670619"/>
            <a:ext cx="11511352" cy="5516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6522A-2021-D906-5C51-CCFEE0C0673F}"/>
              </a:ext>
            </a:extLst>
          </p:cNvPr>
          <p:cNvSpPr txBox="1"/>
          <p:nvPr/>
        </p:nvSpPr>
        <p:spPr>
          <a:xfrm>
            <a:off x="8135469" y="3536576"/>
            <a:ext cx="328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applications (both DV and Non-DV) must utilize the same budget template.</a:t>
            </a:r>
          </a:p>
        </p:txBody>
      </p:sp>
    </p:spTree>
    <p:extLst>
      <p:ext uri="{BB962C8B-B14F-4D97-AF65-F5344CB8AC3E}">
        <p14:creationId xmlns:p14="http://schemas.microsoft.com/office/powerpoint/2010/main" val="2245727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8B737-C078-8312-99D6-A46CE4B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DV Bonus scoring tool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935B38-1248-1B17-E98E-B6E753FA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11480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Detailed Scoring Tool included in RFA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02AEFF7-F666-5C9A-C195-506685DB1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41277"/>
              </p:ext>
            </p:extLst>
          </p:nvPr>
        </p:nvGraphicFramePr>
        <p:xfrm>
          <a:off x="5406694" y="298043"/>
          <a:ext cx="6141112" cy="646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88418">
                  <a:extLst>
                    <a:ext uri="{9D8B030D-6E8A-4147-A177-3AD203B41FA5}">
                      <a16:colId xmlns:a16="http://schemas.microsoft.com/office/drawing/2014/main" val="1549774338"/>
                    </a:ext>
                  </a:extLst>
                </a:gridCol>
                <a:gridCol w="1151674">
                  <a:extLst>
                    <a:ext uri="{9D8B030D-6E8A-4147-A177-3AD203B41FA5}">
                      <a16:colId xmlns:a16="http://schemas.microsoft.com/office/drawing/2014/main" val="2535778311"/>
                    </a:ext>
                  </a:extLst>
                </a:gridCol>
                <a:gridCol w="1201020">
                  <a:extLst>
                    <a:ext uri="{9D8B030D-6E8A-4147-A177-3AD203B41FA5}">
                      <a16:colId xmlns:a16="http://schemas.microsoft.com/office/drawing/2014/main" val="1383754981"/>
                    </a:ext>
                  </a:extLst>
                </a:gridCol>
              </a:tblGrid>
              <a:tr h="564311">
                <a:tc>
                  <a:txBody>
                    <a:bodyPr/>
                    <a:lstStyle/>
                    <a:p>
                      <a:r>
                        <a:rPr lang="en-US" sz="2800" b="0" dirty="0"/>
                        <a:t>Section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RRH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CE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39639043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0" dirty="0"/>
                        <a:t>Organizational Capacity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8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8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96710727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0" dirty="0"/>
                        <a:t>Overall Project Design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21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21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20431089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0" dirty="0"/>
                        <a:t>Program Design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12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25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57282516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0" dirty="0"/>
                        <a:t>Expected Performance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43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40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13860044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0" dirty="0"/>
                        <a:t>Budget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6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6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523009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0" dirty="0"/>
                        <a:t>Housing First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10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-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5553898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0" dirty="0"/>
                        <a:t>Total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100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100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91391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82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8B737-C078-8312-99D6-A46CE4B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New project scoring tool</a:t>
            </a:r>
            <a:br>
              <a:rPr lang="en-US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(non-dv)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935B38-1248-1B17-E98E-B6E753FA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41783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Detailed Scoring Tool included in RFA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02AEFF7-F666-5C9A-C195-506685DB1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11976"/>
              </p:ext>
            </p:extLst>
          </p:nvPr>
        </p:nvGraphicFramePr>
        <p:xfrm>
          <a:off x="5279997" y="1017917"/>
          <a:ext cx="6049185" cy="45964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84288">
                  <a:extLst>
                    <a:ext uri="{9D8B030D-6E8A-4147-A177-3AD203B41FA5}">
                      <a16:colId xmlns:a16="http://schemas.microsoft.com/office/drawing/2014/main" val="1549774338"/>
                    </a:ext>
                  </a:extLst>
                </a:gridCol>
                <a:gridCol w="1664897">
                  <a:extLst>
                    <a:ext uri="{9D8B030D-6E8A-4147-A177-3AD203B41FA5}">
                      <a16:colId xmlns:a16="http://schemas.microsoft.com/office/drawing/2014/main" val="2535778311"/>
                    </a:ext>
                  </a:extLst>
                </a:gridCol>
              </a:tblGrid>
              <a:tr h="963012">
                <a:tc>
                  <a:txBody>
                    <a:bodyPr/>
                    <a:lstStyle/>
                    <a:p>
                      <a:r>
                        <a:rPr lang="en-US" sz="2400" b="0" dirty="0"/>
                        <a:t>Organizational Capacity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396390434"/>
                  </a:ext>
                </a:extLst>
              </a:tr>
              <a:tr h="726682">
                <a:tc>
                  <a:txBody>
                    <a:bodyPr/>
                    <a:lstStyle/>
                    <a:p>
                      <a:r>
                        <a:rPr lang="en-US" sz="2400" b="0" dirty="0"/>
                        <a:t>Project Design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26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967107277"/>
                  </a:ext>
                </a:extLst>
              </a:tr>
              <a:tr h="726682">
                <a:tc>
                  <a:txBody>
                    <a:bodyPr/>
                    <a:lstStyle/>
                    <a:p>
                      <a:r>
                        <a:rPr lang="en-US" sz="2400" b="0" dirty="0"/>
                        <a:t>Expected Performance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43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204310897"/>
                  </a:ext>
                </a:extLst>
              </a:tr>
              <a:tr h="726682">
                <a:tc>
                  <a:txBody>
                    <a:bodyPr/>
                    <a:lstStyle/>
                    <a:p>
                      <a:r>
                        <a:rPr lang="en-US" sz="2400" b="0" dirty="0"/>
                        <a:t>Budget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572825167"/>
                  </a:ext>
                </a:extLst>
              </a:tr>
              <a:tr h="726682">
                <a:tc>
                  <a:txBody>
                    <a:bodyPr/>
                    <a:lstStyle/>
                    <a:p>
                      <a:r>
                        <a:rPr lang="en-US" sz="2400" b="0" dirty="0"/>
                        <a:t>Housing First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138600445"/>
                  </a:ext>
                </a:extLst>
              </a:tr>
              <a:tr h="726682">
                <a:tc>
                  <a:txBody>
                    <a:bodyPr/>
                    <a:lstStyle/>
                    <a:p>
                      <a:r>
                        <a:rPr lang="en-US" sz="2400" b="0" dirty="0"/>
                        <a:t>Total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5230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751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EFA976-0132-4AF3-B3A3-B2D1C89C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9486900" cy="411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1791-C595-700F-0613-A0581142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24493"/>
            <a:ext cx="8115300" cy="17742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Process following your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16463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95F02-D8F6-90BC-5FA2-3B0C0B52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Review, Scoring, Ranking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705C-67A2-4D4C-B4A5-DF629791D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255" y="2142835"/>
            <a:ext cx="9486901" cy="34518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Review and Rank Committee will use the published scoring tools to score each project application – including renewals and new projects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Review and Rank Committee will determine: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Projects to be rejected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Projects to be submitted to HUD but at an amount less than the amount requested by the project applicant, which may include reallocating funding from existing projects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Projects to be submitted to HUD at the amount requested by the project applicant.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Ranks of each project to </a:t>
            </a:r>
            <a:r>
              <a:rPr lang="en-US" sz="1800"/>
              <a:t>be submitted to HUD, </a:t>
            </a:r>
            <a:r>
              <a:rPr lang="en-US" sz="1800" dirty="0"/>
              <a:t>apart from the CoC Planning grant, which is not subject to ranking as required by HUD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There is an appeals process outlined in the Request for Applications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94492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B6B7-EA9E-963E-B78B-3C138DF8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772064"/>
          </a:xfrm>
        </p:spPr>
        <p:txBody>
          <a:bodyPr/>
          <a:lstStyle/>
          <a:p>
            <a:r>
              <a:rPr lang="en-US" dirty="0"/>
              <a:t>E-snaps Project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D2F2-34BC-0E6B-147B-71A980A1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95887"/>
            <a:ext cx="9486901" cy="45763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your </a:t>
            </a:r>
            <a:r>
              <a:rPr lang="en-US" b="1" dirty="0"/>
              <a:t>NEW project </a:t>
            </a:r>
            <a:r>
              <a:rPr lang="en-US" dirty="0"/>
              <a:t>is accepted by the CoC through the Review and Rank process and approved by the CoC Executive Committee . . . </a:t>
            </a:r>
          </a:p>
          <a:p>
            <a:r>
              <a:rPr lang="en-US" dirty="0"/>
              <a:t>You must then enter project information into the HUD CoC Program online grant system, called e-snaps.</a:t>
            </a:r>
          </a:p>
          <a:p>
            <a:r>
              <a:rPr lang="en-US" dirty="0"/>
              <a:t>Here are resources to help you: </a:t>
            </a:r>
            <a:r>
              <a:rPr lang="en-US" dirty="0">
                <a:hlinkClick r:id="rId2"/>
              </a:rPr>
              <a:t>e-snaps toolkit</a:t>
            </a:r>
            <a:endParaRPr lang="en-US" dirty="0"/>
          </a:p>
          <a:p>
            <a:r>
              <a:rPr lang="en-US" dirty="0"/>
              <a:t>You may also request support from TCHSC or our consultant by emailing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/>
                <a:ea typeface="+mn-ea"/>
                <a:cs typeface="+mn-cs"/>
                <a:hlinkClick r:id="rId3"/>
              </a:rPr>
              <a:t>cocnofo@tchelpspot.org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/>
                <a:ea typeface="+mn-ea"/>
                <a:cs typeface="+mn-cs"/>
              </a:rPr>
              <a:t> </a:t>
            </a:r>
          </a:p>
          <a:p>
            <a:r>
              <a:rPr lang="en-US" dirty="0">
                <a:latin typeface="Goudy Old Style"/>
              </a:rPr>
              <a:t>Your project must be submitted in e-snaps by 4:00pm on 10/07/2024 </a:t>
            </a:r>
          </a:p>
          <a:p>
            <a:r>
              <a:rPr lang="en-US" dirty="0">
                <a:latin typeface="Goudy Old Style"/>
              </a:rPr>
              <a:t>TCHSC will review and may request revisions to your e-snaps submission; corrections are due by 10/11/2024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7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011FC-E55F-B05A-12E2-846A5342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for today’s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A8106-EDF2-B981-05A8-7E1A8BEB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These slides will be posted to the TCHSC website following the webinar</a:t>
            </a:r>
          </a:p>
          <a:p>
            <a:r>
              <a:rPr lang="en-US" dirty="0"/>
              <a:t>During our time together, please use the chat feature to submit questions or comments – we will address those at the end of the presentation</a:t>
            </a:r>
          </a:p>
          <a:p>
            <a:r>
              <a:rPr lang="en-US" dirty="0"/>
              <a:t>If you think of more questions later, please email </a:t>
            </a:r>
            <a:r>
              <a:rPr lang="en-US" dirty="0">
                <a:hlinkClick r:id="rId2"/>
              </a:rPr>
              <a:t>cocnofo@tchelpspot.org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65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B6B7-EA9E-963E-B78B-3C138DF8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772064"/>
          </a:xfrm>
        </p:spPr>
        <p:txBody>
          <a:bodyPr/>
          <a:lstStyle/>
          <a:p>
            <a:r>
              <a:rPr lang="en-US" dirty="0"/>
              <a:t>E-snaps Project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D2F2-34BC-0E6B-147B-71A980A1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95887"/>
            <a:ext cx="9486901" cy="45763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</a:t>
            </a:r>
            <a:r>
              <a:rPr lang="en-US" b="1" dirty="0"/>
              <a:t>RENEWAL projects</a:t>
            </a:r>
            <a:r>
              <a:rPr lang="en-US" dirty="0"/>
              <a:t> accepted by the CoC through the Review and Rank process and approved by the CoC Executive Committee . . . </a:t>
            </a:r>
          </a:p>
          <a:p>
            <a:r>
              <a:rPr lang="en-US" dirty="0"/>
              <a:t>Will be uploaded and submitted into e-snaps by TCHSC staff.</a:t>
            </a:r>
          </a:p>
          <a:p>
            <a:r>
              <a:rPr lang="en-US" dirty="0"/>
              <a:t>TCHSC staff may reach out to your agency for more information if revisions/updates are required.</a:t>
            </a:r>
          </a:p>
          <a:p>
            <a:r>
              <a:rPr lang="en-US" dirty="0">
                <a:latin typeface="Goudy Old Style"/>
              </a:rPr>
              <a:t>Your renewal project will be submitted in e-snaps by 4:00pm on 10/07/2024 </a:t>
            </a:r>
          </a:p>
        </p:txBody>
      </p:sp>
    </p:spTree>
    <p:extLst>
      <p:ext uri="{BB962C8B-B14F-4D97-AF65-F5344CB8AC3E}">
        <p14:creationId xmlns:p14="http://schemas.microsoft.com/office/powerpoint/2010/main" val="1444832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C25A2-2359-98A4-CD86-88714D7D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2500">
                <a:solidFill>
                  <a:schemeClr val="bg2"/>
                </a:solidFill>
              </a:rPr>
              <a:t>E-snaps submissions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D57355-50C7-4FAC-2868-EB3DAB676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04362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78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ny question marks on black background">
            <a:extLst>
              <a:ext uri="{FF2B5EF4-FFF2-40B4-BE49-F238E27FC236}">
                <a16:creationId xmlns:a16="http://schemas.microsoft.com/office/drawing/2014/main" id="{BDD8F68B-3378-419A-AF9B-A11FD7AA2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38" r="2" b="2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1791-C595-700F-0613-A0581142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599"/>
            <a:ext cx="47625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62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EFA976-0132-4AF3-B3A3-B2D1C89C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9486900" cy="411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1791-C595-700F-0613-A0581142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24493"/>
            <a:ext cx="8115300" cy="17742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3821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6BD1C247-1E5B-4399-87F8-31C532F0A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3F0F311-CB15-4C1D-937F-8DBB429D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6F70DE8-A2A4-4336-A602-73036FED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F411B-EA83-B9F1-9355-D38101B0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1371600"/>
            <a:ext cx="4408098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Hud </a:t>
            </a:r>
            <a:r>
              <a:rPr lang="en-US" dirty="0" err="1"/>
              <a:t>coc</a:t>
            </a:r>
            <a:r>
              <a:rPr lang="en-US" dirty="0"/>
              <a:t> </a:t>
            </a:r>
            <a:r>
              <a:rPr lang="en-US" dirty="0" err="1"/>
              <a:t>nofo</a:t>
            </a:r>
            <a:r>
              <a:rPr lang="en-US" dirty="0"/>
              <a:t> 2024</a:t>
            </a:r>
            <a:br>
              <a:rPr lang="en-US" dirty="0"/>
            </a:br>
            <a:r>
              <a:rPr lang="en-US" dirty="0"/>
              <a:t>resources/links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C37474-18AF-4624-880A-2ACF6A65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97E9-F6E1-FDC1-A161-E88F1F34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520995"/>
            <a:ext cx="4724400" cy="58585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 dirty="0">
                <a:hlinkClick r:id="rId2"/>
              </a:rPr>
              <a:t>HUD CoC NOFO</a:t>
            </a:r>
            <a:endParaRPr lang="en-US" sz="1800" dirty="0"/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HUD Continuum of Care Program Competition Page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HUD Continuum of Care Program Overview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(including guidance about eligibility and program requirements)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24 CFR 578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(the federal regulations governing the CoC program)</a:t>
            </a:r>
          </a:p>
          <a:p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E-Snaps Information Page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(to help you use the online grant application system for HUD CoC funding)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9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6BD1C247-1E5B-4399-87F8-31C532F0A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3F0F311-CB15-4C1D-937F-8DBB429D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6F70DE8-A2A4-4336-A602-73036FED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F411B-EA83-B9F1-9355-D38101B0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27" y="1371600"/>
            <a:ext cx="3702052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FL-509 Local competition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C37474-18AF-4624-880A-2ACF6A65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97E9-F6E1-FDC1-A161-E88F1F34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520995"/>
            <a:ext cx="4724400" cy="58585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Link to FL-509 Local Competition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6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4253-3B59-46A9-F0C2-36B499B7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Overview of Funding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CD9868-3CAF-B4C6-5CE5-1655B76C7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44674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96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B7B4A-0C57-9372-3200-BB0AA283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47" y="1371600"/>
            <a:ext cx="3029802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FL-509 Funding available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sz="2400" dirty="0">
                <a:solidFill>
                  <a:schemeClr val="bg2"/>
                </a:solidFill>
              </a:rPr>
              <a:t>not yet announced)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434EA9-82E0-8D4C-01CC-A435EE9BF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2938"/>
              </p:ext>
            </p:extLst>
          </p:nvPr>
        </p:nvGraphicFramePr>
        <p:xfrm>
          <a:off x="4823603" y="685800"/>
          <a:ext cx="7279257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73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0FEB-1A8A-06D9-5120-5204536F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188856"/>
            <a:ext cx="10515600" cy="906700"/>
          </a:xfrm>
        </p:spPr>
        <p:txBody>
          <a:bodyPr/>
          <a:lstStyle/>
          <a:p>
            <a:r>
              <a:rPr lang="en-US" dirty="0"/>
              <a:t>Selected Requirements for Funding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9C6B87-72A7-7312-40D5-10FAF69C4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05924"/>
              </p:ext>
            </p:extLst>
          </p:nvPr>
        </p:nvGraphicFramePr>
        <p:xfrm>
          <a:off x="661930" y="1177988"/>
          <a:ext cx="10515600" cy="480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862392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1589</Words>
  <Application>Microsoft Office PowerPoint</Application>
  <PresentationFormat>Widescreen</PresentationFormat>
  <Paragraphs>214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Gill Sans MT</vt:lpstr>
      <vt:lpstr>Goudy Old Style</vt:lpstr>
      <vt:lpstr>Times New Roman</vt:lpstr>
      <vt:lpstr>ClassicFrameVTI</vt:lpstr>
      <vt:lpstr>Applicant conference</vt:lpstr>
      <vt:lpstr>CoC competition Team</vt:lpstr>
      <vt:lpstr>for today’s conference</vt:lpstr>
      <vt:lpstr>Overview</vt:lpstr>
      <vt:lpstr>Hud coc nofo 2024 resources/links</vt:lpstr>
      <vt:lpstr>FL-509 Local competition resources</vt:lpstr>
      <vt:lpstr>Big Picture Overview of Funding Process</vt:lpstr>
      <vt:lpstr>FL-509 Funding available (not yet announced)</vt:lpstr>
      <vt:lpstr>Selected Requirements for Funding</vt:lpstr>
      <vt:lpstr>More about Housing First</vt:lpstr>
      <vt:lpstr>Eligible project types</vt:lpstr>
      <vt:lpstr>What type of projects CANNOT be funded with HUD CoC funds?</vt:lpstr>
      <vt:lpstr>Rapid Rehousing (RRH)</vt:lpstr>
      <vt:lpstr>Permanent Supportive Housing</vt:lpstr>
      <vt:lpstr>Process and Timeline</vt:lpstr>
      <vt:lpstr>Renewal projects</vt:lpstr>
      <vt:lpstr>Renewal project applications</vt:lpstr>
      <vt:lpstr>PowerPoint Presentation</vt:lpstr>
      <vt:lpstr>Renewal project scoring</vt:lpstr>
      <vt:lpstr>New projects</vt:lpstr>
      <vt:lpstr>new project application</vt:lpstr>
      <vt:lpstr>PowerPoint Presentation</vt:lpstr>
      <vt:lpstr>PowerPoint Presentation</vt:lpstr>
      <vt:lpstr>PowerPoint Presentation</vt:lpstr>
      <vt:lpstr>DV Bonus scoring tool</vt:lpstr>
      <vt:lpstr>New project scoring tool (non-dv)</vt:lpstr>
      <vt:lpstr>Process following your applications</vt:lpstr>
      <vt:lpstr>Review, Scoring, Ranking</vt:lpstr>
      <vt:lpstr>E-snaps Project submission</vt:lpstr>
      <vt:lpstr>E-snaps Project submission</vt:lpstr>
      <vt:lpstr>E-snaps submissions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Applicant conference</dc:title>
  <dc:creator>Susan Pourciau</dc:creator>
  <cp:lastModifiedBy>Susan Pourciau</cp:lastModifiedBy>
  <cp:revision>7</cp:revision>
  <dcterms:created xsi:type="dcterms:W3CDTF">2023-07-14T14:29:53Z</dcterms:created>
  <dcterms:modified xsi:type="dcterms:W3CDTF">2024-08-12T15:36:01Z</dcterms:modified>
</cp:coreProperties>
</file>