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74" r:id="rId5"/>
    <p:sldId id="275" r:id="rId6"/>
    <p:sldId id="276" r:id="rId7"/>
    <p:sldId id="264" r:id="rId8"/>
    <p:sldId id="277" r:id="rId9"/>
    <p:sldId id="265" r:id="rId10"/>
    <p:sldId id="266" r:id="rId11"/>
    <p:sldId id="267" r:id="rId12"/>
    <p:sldId id="268" r:id="rId13"/>
    <p:sldId id="269" r:id="rId14"/>
    <p:sldId id="272" r:id="rId15"/>
    <p:sldId id="270" r:id="rId16"/>
    <p:sldId id="271" r:id="rId17"/>
    <p:sldId id="273" r:id="rId18"/>
  </p:sldIdLst>
  <p:sldSz cx="18288000" cy="10287000"/>
  <p:notesSz cx="6858000" cy="9144000"/>
  <p:embeddedFontLst>
    <p:embeddedFont>
      <p:font typeface="Alyssum" panose="020B0604020202020204" charset="0"/>
      <p:regular r:id="rId19"/>
    </p:embeddedFont>
    <p:embeddedFont>
      <p:font typeface="Canva Sans Bold" panose="020B0604020202020204" charset="0"/>
      <p:regular r:id="rId20"/>
    </p:embeddedFont>
    <p:embeddedFont>
      <p:font typeface="Inter" panose="020B0604020202020204" charset="0"/>
      <p:regular r:id="rId21"/>
    </p:embeddedFont>
    <p:embeddedFont>
      <p:font typeface="Inter Bold" panose="020B0604020202020204" charset="0"/>
      <p:regular r:id="rId22"/>
    </p:embeddedFont>
    <p:embeddedFont>
      <p:font typeface="Inter Bold Italics" panose="020B0604020202020204" charset="0"/>
      <p:regular r:id="rId23"/>
    </p:embeddedFont>
    <p:embeddedFont>
      <p:font typeface="Inter Italics" panose="020B0604020202020204" charset="0"/>
      <p:regular r:id="rId24"/>
    </p:embeddedFont>
    <p:embeddedFont>
      <p:font typeface="Paalalabas Wide"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2" d="100"/>
          <a:sy n="32" d="100"/>
        </p:scale>
        <p:origin x="994"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sv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3"/>
        </a:solidFill>
        <a:effectLst/>
      </p:bgPr>
    </p:bg>
    <p:spTree>
      <p:nvGrpSpPr>
        <p:cNvPr id="1" name=""/>
        <p:cNvGrpSpPr/>
        <p:nvPr/>
      </p:nvGrpSpPr>
      <p:grpSpPr>
        <a:xfrm>
          <a:off x="0" y="0"/>
          <a:ext cx="0" cy="0"/>
          <a:chOff x="0" y="0"/>
          <a:chExt cx="0" cy="0"/>
        </a:xfrm>
      </p:grpSpPr>
      <p:grpSp>
        <p:nvGrpSpPr>
          <p:cNvPr id="2" name="Group 2"/>
          <p:cNvGrpSpPr/>
          <p:nvPr/>
        </p:nvGrpSpPr>
        <p:grpSpPr>
          <a:xfrm>
            <a:off x="42899" y="1028700"/>
            <a:ext cx="10416177" cy="6545554"/>
            <a:chOff x="0" y="0"/>
            <a:chExt cx="13888236" cy="8727405"/>
          </a:xfrm>
        </p:grpSpPr>
        <p:pic>
          <p:nvPicPr>
            <p:cNvPr id="3" name="Picture 3"/>
            <p:cNvPicPr>
              <a:picLocks noChangeAspect="1"/>
            </p:cNvPicPr>
            <p:nvPr/>
          </p:nvPicPr>
          <p:blipFill>
            <a:blip r:embed="rId2"/>
            <a:srcRect t="2840" b="2840"/>
            <a:stretch>
              <a:fillRect/>
            </a:stretch>
          </p:blipFill>
          <p:spPr>
            <a:xfrm>
              <a:off x="0" y="0"/>
              <a:ext cx="13888236" cy="8727405"/>
            </a:xfrm>
            <a:prstGeom prst="rect">
              <a:avLst/>
            </a:prstGeom>
          </p:spPr>
        </p:pic>
      </p:grpSp>
      <p:grpSp>
        <p:nvGrpSpPr>
          <p:cNvPr id="4" name="Group 4"/>
          <p:cNvGrpSpPr/>
          <p:nvPr/>
        </p:nvGrpSpPr>
        <p:grpSpPr>
          <a:xfrm>
            <a:off x="0" y="-318441"/>
            <a:ext cx="18564855" cy="1858867"/>
            <a:chOff x="0" y="0"/>
            <a:chExt cx="4872775" cy="487903"/>
          </a:xfrm>
        </p:grpSpPr>
        <p:sp>
          <p:nvSpPr>
            <p:cNvPr id="5" name="Freeform 5"/>
            <p:cNvSpPr/>
            <p:nvPr/>
          </p:nvSpPr>
          <p:spPr>
            <a:xfrm>
              <a:off x="0" y="0"/>
              <a:ext cx="4872775" cy="487903"/>
            </a:xfrm>
            <a:custGeom>
              <a:avLst/>
              <a:gdLst/>
              <a:ahLst/>
              <a:cxnLst/>
              <a:rect l="l" t="t" r="r" b="b"/>
              <a:pathLst>
                <a:path w="4872775" h="487903">
                  <a:moveTo>
                    <a:pt x="0" y="50800"/>
                  </a:moveTo>
                  <a:lnTo>
                    <a:pt x="2436387" y="0"/>
                  </a:lnTo>
                  <a:lnTo>
                    <a:pt x="4872775" y="50800"/>
                  </a:lnTo>
                  <a:lnTo>
                    <a:pt x="4872775" y="437103"/>
                  </a:lnTo>
                  <a:lnTo>
                    <a:pt x="2436387" y="487903"/>
                  </a:lnTo>
                  <a:lnTo>
                    <a:pt x="0" y="437103"/>
                  </a:lnTo>
                  <a:lnTo>
                    <a:pt x="0" y="50800"/>
                  </a:lnTo>
                  <a:close/>
                </a:path>
              </a:pathLst>
            </a:custGeom>
            <a:solidFill>
              <a:srgbClr val="0097B2"/>
            </a:solidFill>
          </p:spPr>
          <p:txBody>
            <a:bodyPr/>
            <a:lstStyle/>
            <a:p>
              <a:endParaRPr lang="en-US"/>
            </a:p>
          </p:txBody>
        </p:sp>
        <p:sp>
          <p:nvSpPr>
            <p:cNvPr id="6" name="TextBox 6"/>
            <p:cNvSpPr txBox="1"/>
            <p:nvPr/>
          </p:nvSpPr>
          <p:spPr>
            <a:xfrm>
              <a:off x="0" y="-12700"/>
              <a:ext cx="4872775" cy="475203"/>
            </a:xfrm>
            <a:prstGeom prst="rect">
              <a:avLst/>
            </a:prstGeom>
          </p:spPr>
          <p:txBody>
            <a:bodyPr lIns="48876" tIns="48876" rIns="48876" bIns="48876" rtlCol="0" anchor="ctr"/>
            <a:lstStyle/>
            <a:p>
              <a:pPr algn="ctr">
                <a:lnSpc>
                  <a:spcPts val="1616"/>
                </a:lnSpc>
              </a:pPr>
              <a:endParaRPr/>
            </a:p>
          </p:txBody>
        </p:sp>
      </p:grpSp>
      <p:sp>
        <p:nvSpPr>
          <p:cNvPr id="7" name="Freeform 7"/>
          <p:cNvSpPr/>
          <p:nvPr/>
        </p:nvSpPr>
        <p:spPr>
          <a:xfrm>
            <a:off x="14243524" y="8472737"/>
            <a:ext cx="370645" cy="529492"/>
          </a:xfrm>
          <a:custGeom>
            <a:avLst/>
            <a:gdLst/>
            <a:ahLst/>
            <a:cxnLst/>
            <a:rect l="l" t="t" r="r" b="b"/>
            <a:pathLst>
              <a:path w="370645" h="529492">
                <a:moveTo>
                  <a:pt x="0" y="0"/>
                </a:moveTo>
                <a:lnTo>
                  <a:pt x="370645" y="0"/>
                </a:lnTo>
                <a:lnTo>
                  <a:pt x="370645" y="529492"/>
                </a:lnTo>
                <a:lnTo>
                  <a:pt x="0" y="5294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4196041" y="9201753"/>
            <a:ext cx="465611" cy="465611"/>
          </a:xfrm>
          <a:custGeom>
            <a:avLst/>
            <a:gdLst/>
            <a:ahLst/>
            <a:cxnLst/>
            <a:rect l="l" t="t" r="r" b="b"/>
            <a:pathLst>
              <a:path w="465611" h="465611">
                <a:moveTo>
                  <a:pt x="0" y="0"/>
                </a:moveTo>
                <a:lnTo>
                  <a:pt x="465610" y="0"/>
                </a:lnTo>
                <a:lnTo>
                  <a:pt x="465610" y="465611"/>
                </a:lnTo>
                <a:lnTo>
                  <a:pt x="0" y="46561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9477058" y="8605604"/>
            <a:ext cx="505080" cy="360501"/>
          </a:xfrm>
          <a:custGeom>
            <a:avLst/>
            <a:gdLst/>
            <a:ahLst/>
            <a:cxnLst/>
            <a:rect l="l" t="t" r="r" b="b"/>
            <a:pathLst>
              <a:path w="505080" h="360501">
                <a:moveTo>
                  <a:pt x="0" y="0"/>
                </a:moveTo>
                <a:lnTo>
                  <a:pt x="505080" y="0"/>
                </a:lnTo>
                <a:lnTo>
                  <a:pt x="505080" y="360501"/>
                </a:lnTo>
                <a:lnTo>
                  <a:pt x="0" y="3605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AutoShape 10"/>
          <p:cNvSpPr/>
          <p:nvPr/>
        </p:nvSpPr>
        <p:spPr>
          <a:xfrm>
            <a:off x="13891714" y="8288117"/>
            <a:ext cx="0" cy="1563866"/>
          </a:xfrm>
          <a:prstGeom prst="line">
            <a:avLst/>
          </a:prstGeom>
          <a:ln w="28575" cap="rnd">
            <a:solidFill>
              <a:srgbClr val="4A721A"/>
            </a:solidFill>
            <a:prstDash val="solid"/>
            <a:headEnd type="none" w="sm" len="sm"/>
            <a:tailEnd type="none" w="sm" len="sm"/>
          </a:ln>
        </p:spPr>
        <p:txBody>
          <a:bodyPr/>
          <a:lstStyle/>
          <a:p>
            <a:endParaRPr lang="en-US"/>
          </a:p>
        </p:txBody>
      </p:sp>
      <p:sp>
        <p:nvSpPr>
          <p:cNvPr id="11" name="Freeform 11"/>
          <p:cNvSpPr/>
          <p:nvPr/>
        </p:nvSpPr>
        <p:spPr>
          <a:xfrm>
            <a:off x="9477058" y="9229346"/>
            <a:ext cx="409459" cy="409459"/>
          </a:xfrm>
          <a:custGeom>
            <a:avLst/>
            <a:gdLst/>
            <a:ahLst/>
            <a:cxnLst/>
            <a:rect l="l" t="t" r="r" b="b"/>
            <a:pathLst>
              <a:path w="409459" h="409459">
                <a:moveTo>
                  <a:pt x="0" y="0"/>
                </a:moveTo>
                <a:lnTo>
                  <a:pt x="409459" y="0"/>
                </a:lnTo>
                <a:lnTo>
                  <a:pt x="409459" y="409459"/>
                </a:lnTo>
                <a:lnTo>
                  <a:pt x="0" y="40945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TextBox 12"/>
          <p:cNvSpPr txBox="1"/>
          <p:nvPr/>
        </p:nvSpPr>
        <p:spPr>
          <a:xfrm>
            <a:off x="10259980" y="9255417"/>
            <a:ext cx="3093092" cy="317384"/>
          </a:xfrm>
          <a:prstGeom prst="rect">
            <a:avLst/>
          </a:prstGeom>
        </p:spPr>
        <p:txBody>
          <a:bodyPr lIns="0" tIns="0" rIns="0" bIns="0" rtlCol="0" anchor="t">
            <a:spAutoFit/>
          </a:bodyPr>
          <a:lstStyle/>
          <a:p>
            <a:pPr>
              <a:lnSpc>
                <a:spcPts val="2603"/>
              </a:lnSpc>
            </a:pPr>
            <a:r>
              <a:rPr lang="en-US" sz="1900" spc="161">
                <a:solidFill>
                  <a:srgbClr val="00788D"/>
                </a:solidFill>
                <a:latin typeface="Inter Bold"/>
              </a:rPr>
              <a:t>www.tchelpspot.org</a:t>
            </a:r>
          </a:p>
        </p:txBody>
      </p:sp>
      <p:sp>
        <p:nvSpPr>
          <p:cNvPr id="13" name="TextBox 13"/>
          <p:cNvSpPr txBox="1"/>
          <p:nvPr/>
        </p:nvSpPr>
        <p:spPr>
          <a:xfrm>
            <a:off x="10259980" y="8515432"/>
            <a:ext cx="3480060" cy="389901"/>
          </a:xfrm>
          <a:prstGeom prst="rect">
            <a:avLst/>
          </a:prstGeom>
        </p:spPr>
        <p:txBody>
          <a:bodyPr lIns="0" tIns="0" rIns="0" bIns="0" rtlCol="0" anchor="t">
            <a:spAutoFit/>
          </a:bodyPr>
          <a:lstStyle/>
          <a:p>
            <a:pPr>
              <a:lnSpc>
                <a:spcPts val="3420"/>
              </a:lnSpc>
            </a:pPr>
            <a:r>
              <a:rPr lang="en-US" sz="1900" spc="161" dirty="0">
                <a:solidFill>
                  <a:srgbClr val="00788D"/>
                </a:solidFill>
                <a:latin typeface="Inter Bold"/>
              </a:rPr>
              <a:t>bruce@tchelpspot.org</a:t>
            </a:r>
          </a:p>
        </p:txBody>
      </p:sp>
      <p:sp>
        <p:nvSpPr>
          <p:cNvPr id="14" name="TextBox 14"/>
          <p:cNvSpPr txBox="1"/>
          <p:nvPr/>
        </p:nvSpPr>
        <p:spPr>
          <a:xfrm>
            <a:off x="14948064" y="9254504"/>
            <a:ext cx="2938702" cy="307392"/>
          </a:xfrm>
          <a:prstGeom prst="rect">
            <a:avLst/>
          </a:prstGeom>
        </p:spPr>
        <p:txBody>
          <a:bodyPr lIns="0" tIns="0" rIns="0" bIns="0" rtlCol="0" anchor="t">
            <a:spAutoFit/>
          </a:bodyPr>
          <a:lstStyle/>
          <a:p>
            <a:pPr>
              <a:lnSpc>
                <a:spcPts val="2603"/>
              </a:lnSpc>
            </a:pPr>
            <a:r>
              <a:rPr lang="en-US" sz="1900" spc="161" dirty="0">
                <a:solidFill>
                  <a:srgbClr val="00788D"/>
                </a:solidFill>
                <a:latin typeface="Inter Bold"/>
              </a:rPr>
              <a:t>772.213.9040 X 1015 </a:t>
            </a:r>
          </a:p>
        </p:txBody>
      </p:sp>
      <p:sp>
        <p:nvSpPr>
          <p:cNvPr id="15" name="TextBox 15"/>
          <p:cNvSpPr txBox="1"/>
          <p:nvPr/>
        </p:nvSpPr>
        <p:spPr>
          <a:xfrm>
            <a:off x="14892692" y="8479453"/>
            <a:ext cx="3182642" cy="646952"/>
          </a:xfrm>
          <a:prstGeom prst="rect">
            <a:avLst/>
          </a:prstGeom>
        </p:spPr>
        <p:txBody>
          <a:bodyPr lIns="0" tIns="0" rIns="0" bIns="0" rtlCol="0" anchor="t">
            <a:spAutoFit/>
          </a:bodyPr>
          <a:lstStyle/>
          <a:p>
            <a:pPr>
              <a:lnSpc>
                <a:spcPts val="2603"/>
              </a:lnSpc>
            </a:pPr>
            <a:r>
              <a:rPr lang="en-US" sz="1900" spc="161">
                <a:solidFill>
                  <a:srgbClr val="00788D"/>
                </a:solidFill>
                <a:latin typeface="Inter Bold"/>
              </a:rPr>
              <a:t>2525 St. Lucie Ave</a:t>
            </a:r>
          </a:p>
          <a:p>
            <a:pPr>
              <a:lnSpc>
                <a:spcPts val="2603"/>
              </a:lnSpc>
            </a:pPr>
            <a:r>
              <a:rPr lang="en-US" sz="1900" spc="161">
                <a:solidFill>
                  <a:srgbClr val="00788D"/>
                </a:solidFill>
                <a:latin typeface="Inter Bold"/>
              </a:rPr>
              <a:t>Vero Beach, FL 32960</a:t>
            </a:r>
          </a:p>
        </p:txBody>
      </p:sp>
      <p:sp>
        <p:nvSpPr>
          <p:cNvPr id="16" name="TextBox 16"/>
          <p:cNvSpPr txBox="1"/>
          <p:nvPr/>
        </p:nvSpPr>
        <p:spPr>
          <a:xfrm>
            <a:off x="6172672" y="398127"/>
            <a:ext cx="5247845" cy="856549"/>
          </a:xfrm>
          <a:prstGeom prst="rect">
            <a:avLst/>
          </a:prstGeom>
        </p:spPr>
        <p:txBody>
          <a:bodyPr lIns="0" tIns="0" rIns="0" bIns="0" rtlCol="0" anchor="t">
            <a:spAutoFit/>
          </a:bodyPr>
          <a:lstStyle/>
          <a:p>
            <a:pPr marL="0" lvl="0" indent="0" algn="l">
              <a:lnSpc>
                <a:spcPts val="6305"/>
              </a:lnSpc>
              <a:spcBef>
                <a:spcPct val="0"/>
              </a:spcBef>
            </a:pPr>
            <a:r>
              <a:rPr lang="en-US" sz="6500" u="none" strike="noStrike" dirty="0">
                <a:solidFill>
                  <a:srgbClr val="F6F6F3"/>
                </a:solidFill>
                <a:latin typeface="Paalalabas Wide"/>
              </a:rPr>
              <a:t>COLLABORATE</a:t>
            </a:r>
          </a:p>
        </p:txBody>
      </p:sp>
      <p:sp>
        <p:nvSpPr>
          <p:cNvPr id="17" name="TextBox 17"/>
          <p:cNvSpPr txBox="1"/>
          <p:nvPr/>
        </p:nvSpPr>
        <p:spPr>
          <a:xfrm>
            <a:off x="488940" y="398127"/>
            <a:ext cx="3386336" cy="856549"/>
          </a:xfrm>
          <a:prstGeom prst="rect">
            <a:avLst/>
          </a:prstGeom>
        </p:spPr>
        <p:txBody>
          <a:bodyPr lIns="0" tIns="0" rIns="0" bIns="0" rtlCol="0" anchor="t">
            <a:spAutoFit/>
          </a:bodyPr>
          <a:lstStyle/>
          <a:p>
            <a:pPr marL="0" lvl="0" indent="0" algn="l">
              <a:lnSpc>
                <a:spcPts val="6305"/>
              </a:lnSpc>
              <a:spcBef>
                <a:spcPct val="0"/>
              </a:spcBef>
            </a:pPr>
            <a:r>
              <a:rPr lang="en-US" sz="6500" u="none" strike="noStrike" dirty="0">
                <a:solidFill>
                  <a:srgbClr val="F6F6F3"/>
                </a:solidFill>
                <a:latin typeface="Paalalabas Wide"/>
              </a:rPr>
              <a:t>CONNECT</a:t>
            </a:r>
          </a:p>
        </p:txBody>
      </p:sp>
      <p:sp>
        <p:nvSpPr>
          <p:cNvPr id="18" name="TextBox 18"/>
          <p:cNvSpPr txBox="1"/>
          <p:nvPr/>
        </p:nvSpPr>
        <p:spPr>
          <a:xfrm>
            <a:off x="13716042" y="398127"/>
            <a:ext cx="4083017" cy="856549"/>
          </a:xfrm>
          <a:prstGeom prst="rect">
            <a:avLst/>
          </a:prstGeom>
        </p:spPr>
        <p:txBody>
          <a:bodyPr lIns="0" tIns="0" rIns="0" bIns="0" rtlCol="0" anchor="t">
            <a:spAutoFit/>
          </a:bodyPr>
          <a:lstStyle/>
          <a:p>
            <a:pPr marL="0" lvl="0" indent="0" algn="l">
              <a:lnSpc>
                <a:spcPts val="6305"/>
              </a:lnSpc>
              <a:spcBef>
                <a:spcPct val="0"/>
              </a:spcBef>
            </a:pPr>
            <a:r>
              <a:rPr lang="en-US" sz="6500" u="none" strike="noStrike" dirty="0">
                <a:solidFill>
                  <a:srgbClr val="F6F6F3"/>
                </a:solidFill>
                <a:latin typeface="Paalalabas Wide"/>
              </a:rPr>
              <a:t>CULTIVATE</a:t>
            </a:r>
          </a:p>
        </p:txBody>
      </p:sp>
      <p:sp>
        <p:nvSpPr>
          <p:cNvPr id="19" name="TextBox 19"/>
          <p:cNvSpPr txBox="1"/>
          <p:nvPr/>
        </p:nvSpPr>
        <p:spPr>
          <a:xfrm>
            <a:off x="595921" y="8141946"/>
            <a:ext cx="8015433" cy="1321965"/>
          </a:xfrm>
          <a:prstGeom prst="rect">
            <a:avLst/>
          </a:prstGeom>
        </p:spPr>
        <p:txBody>
          <a:bodyPr wrap="square" lIns="0" tIns="0" rIns="0" bIns="0" rtlCol="0" anchor="t">
            <a:spAutoFit/>
          </a:bodyPr>
          <a:lstStyle/>
          <a:p>
            <a:pPr>
              <a:lnSpc>
                <a:spcPts val="4000"/>
              </a:lnSpc>
            </a:pPr>
            <a:r>
              <a:rPr lang="en-US" sz="2857" spc="-42" dirty="0">
                <a:solidFill>
                  <a:srgbClr val="00788D"/>
                </a:solidFill>
                <a:latin typeface="Inter Bold"/>
              </a:rPr>
              <a:t>Presented By:</a:t>
            </a:r>
          </a:p>
          <a:p>
            <a:r>
              <a:rPr lang="en-US" sz="2857" spc="-42" dirty="0">
                <a:solidFill>
                  <a:srgbClr val="00788D"/>
                </a:solidFill>
                <a:latin typeface="Inter"/>
              </a:rPr>
              <a:t>     Bruce Cady		        Penny Dietzen</a:t>
            </a:r>
          </a:p>
          <a:p>
            <a:r>
              <a:rPr lang="en-US" sz="2400" spc="-42" dirty="0">
                <a:solidFill>
                  <a:srgbClr val="00788D"/>
                </a:solidFill>
                <a:latin typeface="Inter"/>
              </a:rPr>
              <a:t>Director of Operations         Director of Data &amp; Sys. Perf.</a:t>
            </a:r>
          </a:p>
        </p:txBody>
      </p:sp>
      <p:grpSp>
        <p:nvGrpSpPr>
          <p:cNvPr id="20" name="Group 20"/>
          <p:cNvGrpSpPr/>
          <p:nvPr/>
        </p:nvGrpSpPr>
        <p:grpSpPr>
          <a:xfrm>
            <a:off x="12159594" y="1778886"/>
            <a:ext cx="4227695" cy="3607894"/>
            <a:chOff x="0" y="209550"/>
            <a:chExt cx="5636927" cy="4810524"/>
          </a:xfrm>
        </p:grpSpPr>
        <p:sp>
          <p:nvSpPr>
            <p:cNvPr id="21" name="TextBox 21"/>
            <p:cNvSpPr txBox="1"/>
            <p:nvPr/>
          </p:nvSpPr>
          <p:spPr>
            <a:xfrm>
              <a:off x="0" y="2009185"/>
              <a:ext cx="5557147" cy="1653234"/>
            </a:xfrm>
            <a:prstGeom prst="rect">
              <a:avLst/>
            </a:prstGeom>
          </p:spPr>
          <p:txBody>
            <a:bodyPr lIns="0" tIns="0" rIns="0" bIns="0" rtlCol="0" anchor="t">
              <a:spAutoFit/>
            </a:bodyPr>
            <a:lstStyle/>
            <a:p>
              <a:pPr algn="ctr">
                <a:lnSpc>
                  <a:spcPts val="8563"/>
                </a:lnSpc>
                <a:spcBef>
                  <a:spcPct val="0"/>
                </a:spcBef>
              </a:pPr>
              <a:r>
                <a:rPr lang="en-US" sz="9515">
                  <a:solidFill>
                    <a:srgbClr val="0097B2"/>
                  </a:solidFill>
                  <a:latin typeface="Alyssum"/>
                </a:rPr>
                <a:t>POINT</a:t>
              </a:r>
            </a:p>
          </p:txBody>
        </p:sp>
        <p:sp>
          <p:nvSpPr>
            <p:cNvPr id="22" name="TextBox 22"/>
            <p:cNvSpPr txBox="1"/>
            <p:nvPr/>
          </p:nvSpPr>
          <p:spPr>
            <a:xfrm>
              <a:off x="1393823" y="3549586"/>
              <a:ext cx="4243104" cy="1470488"/>
            </a:xfrm>
            <a:prstGeom prst="rect">
              <a:avLst/>
            </a:prstGeom>
          </p:spPr>
          <p:txBody>
            <a:bodyPr wrap="square" lIns="0" tIns="0" rIns="0" bIns="0" rtlCol="0" anchor="t">
              <a:spAutoFit/>
            </a:bodyPr>
            <a:lstStyle/>
            <a:p>
              <a:pPr marL="0" lvl="0" indent="0" algn="ctr">
                <a:lnSpc>
                  <a:spcPts val="8563"/>
                </a:lnSpc>
                <a:spcBef>
                  <a:spcPct val="0"/>
                </a:spcBef>
              </a:pPr>
              <a:r>
                <a:rPr lang="en-US" sz="9515" dirty="0">
                  <a:solidFill>
                    <a:srgbClr val="0097B2"/>
                  </a:solidFill>
                  <a:latin typeface="Alyssum"/>
                </a:rPr>
                <a:t>TIME</a:t>
              </a:r>
            </a:p>
          </p:txBody>
        </p:sp>
        <p:sp>
          <p:nvSpPr>
            <p:cNvPr id="23" name="TextBox 23"/>
            <p:cNvSpPr txBox="1"/>
            <p:nvPr/>
          </p:nvSpPr>
          <p:spPr>
            <a:xfrm>
              <a:off x="0" y="3662420"/>
              <a:ext cx="1624137" cy="1333700"/>
            </a:xfrm>
            <a:prstGeom prst="rect">
              <a:avLst/>
            </a:prstGeom>
          </p:spPr>
          <p:txBody>
            <a:bodyPr wrap="square" lIns="0" tIns="0" rIns="0" bIns="0" rtlCol="0" anchor="t">
              <a:spAutoFit/>
            </a:bodyPr>
            <a:lstStyle/>
            <a:p>
              <a:pPr marL="0" lvl="0" indent="0" algn="ctr">
                <a:lnSpc>
                  <a:spcPts val="7835"/>
                </a:lnSpc>
                <a:spcBef>
                  <a:spcPct val="0"/>
                </a:spcBef>
              </a:pPr>
              <a:r>
                <a:rPr lang="en-US" sz="8706" dirty="0">
                  <a:solidFill>
                    <a:srgbClr val="FFA828"/>
                  </a:solidFill>
                  <a:latin typeface="Alyssum"/>
                </a:rPr>
                <a:t>IN</a:t>
              </a:r>
            </a:p>
          </p:txBody>
        </p:sp>
        <p:sp>
          <p:nvSpPr>
            <p:cNvPr id="24" name="TextBox 24"/>
            <p:cNvSpPr txBox="1"/>
            <p:nvPr/>
          </p:nvSpPr>
          <p:spPr>
            <a:xfrm>
              <a:off x="0" y="209550"/>
              <a:ext cx="5557147" cy="2095142"/>
            </a:xfrm>
            <a:prstGeom prst="rect">
              <a:avLst/>
            </a:prstGeom>
          </p:spPr>
          <p:txBody>
            <a:bodyPr lIns="0" tIns="0" rIns="0" bIns="0" rtlCol="0" anchor="t">
              <a:spAutoFit/>
            </a:bodyPr>
            <a:lstStyle/>
            <a:p>
              <a:pPr algn="ctr">
                <a:lnSpc>
                  <a:spcPts val="11399"/>
                </a:lnSpc>
              </a:pPr>
              <a:r>
                <a:rPr lang="en-US" sz="11399">
                  <a:solidFill>
                    <a:srgbClr val="FFA828"/>
                  </a:solidFill>
                  <a:latin typeface="Alyssum"/>
                </a:rPr>
                <a:t>2024</a:t>
              </a:r>
            </a:p>
          </p:txBody>
        </p:sp>
      </p:grpSp>
      <p:sp>
        <p:nvSpPr>
          <p:cNvPr id="25" name="TextBox 25"/>
          <p:cNvSpPr txBox="1"/>
          <p:nvPr/>
        </p:nvSpPr>
        <p:spPr>
          <a:xfrm>
            <a:off x="10459076" y="5911674"/>
            <a:ext cx="7828924" cy="1165763"/>
          </a:xfrm>
          <a:prstGeom prst="rect">
            <a:avLst/>
          </a:prstGeom>
        </p:spPr>
        <p:txBody>
          <a:bodyPr lIns="0" tIns="0" rIns="0" bIns="0" rtlCol="0" anchor="t">
            <a:spAutoFit/>
          </a:bodyPr>
          <a:lstStyle/>
          <a:p>
            <a:pPr marL="0" lvl="0" indent="0" algn="ctr">
              <a:lnSpc>
                <a:spcPts val="8563"/>
              </a:lnSpc>
              <a:spcBef>
                <a:spcPct val="0"/>
              </a:spcBef>
            </a:pPr>
            <a:r>
              <a:rPr lang="en-US" sz="9515">
                <a:solidFill>
                  <a:srgbClr val="FFA828"/>
                </a:solidFill>
                <a:latin typeface="Alyssum"/>
              </a:rPr>
              <a:t>TRAINING</a:t>
            </a:r>
          </a:p>
        </p:txBody>
      </p:sp>
      <p:sp>
        <p:nvSpPr>
          <p:cNvPr id="26" name="TextBox 25">
            <a:extLst>
              <a:ext uri="{FF2B5EF4-FFF2-40B4-BE49-F238E27FC236}">
                <a16:creationId xmlns:a16="http://schemas.microsoft.com/office/drawing/2014/main" id="{6C2B64AB-44FB-8F3F-9D95-024A51829D24}"/>
              </a:ext>
            </a:extLst>
          </p:cNvPr>
          <p:cNvSpPr txBox="1"/>
          <p:nvPr/>
        </p:nvSpPr>
        <p:spPr>
          <a:xfrm>
            <a:off x="9051416" y="7584605"/>
            <a:ext cx="9377247" cy="1200329"/>
          </a:xfrm>
          <a:prstGeom prst="rect">
            <a:avLst/>
          </a:prstGeom>
          <a:noFill/>
        </p:spPr>
        <p:txBody>
          <a:bodyPr wrap="none" rtlCol="0">
            <a:spAutoFit/>
          </a:bodyPr>
          <a:lstStyle/>
          <a:p>
            <a:r>
              <a:rPr lang="en-US" sz="3600" spc="-42" dirty="0">
                <a:solidFill>
                  <a:srgbClr val="00788D"/>
                </a:solidFill>
                <a:latin typeface="Inter"/>
              </a:rPr>
              <a:t>Treasure Coast Homeless Services Council</a:t>
            </a:r>
          </a:p>
          <a:p>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F3"/>
        </a:solidFill>
        <a:effectLst/>
      </p:bgPr>
    </p:bg>
    <p:spTree>
      <p:nvGrpSpPr>
        <p:cNvPr id="1" name=""/>
        <p:cNvGrpSpPr/>
        <p:nvPr/>
      </p:nvGrpSpPr>
      <p:grpSpPr>
        <a:xfrm>
          <a:off x="0" y="0"/>
          <a:ext cx="0" cy="0"/>
          <a:chOff x="0" y="0"/>
          <a:chExt cx="0" cy="0"/>
        </a:xfrm>
      </p:grpSpPr>
      <p:sp>
        <p:nvSpPr>
          <p:cNvPr id="2" name="AutoShape 2"/>
          <p:cNvSpPr/>
          <p:nvPr/>
        </p:nvSpPr>
        <p:spPr>
          <a:xfrm>
            <a:off x="1601033" y="2310829"/>
            <a:ext cx="15085935" cy="0"/>
          </a:xfrm>
          <a:prstGeom prst="line">
            <a:avLst/>
          </a:prstGeom>
          <a:ln w="38100" cap="flat">
            <a:solidFill>
              <a:srgbClr val="FFA828"/>
            </a:solidFill>
            <a:prstDash val="solid"/>
            <a:headEnd type="none" w="sm" len="sm"/>
            <a:tailEnd type="none" w="sm" len="sm"/>
          </a:ln>
        </p:spPr>
        <p:txBody>
          <a:bodyPr/>
          <a:lstStyle/>
          <a:p>
            <a:endParaRPr lang="en-US"/>
          </a:p>
        </p:txBody>
      </p:sp>
      <p:sp>
        <p:nvSpPr>
          <p:cNvPr id="3" name="TextBox 3"/>
          <p:cNvSpPr txBox="1"/>
          <p:nvPr/>
        </p:nvSpPr>
        <p:spPr>
          <a:xfrm>
            <a:off x="6466791" y="3572275"/>
            <a:ext cx="4545321" cy="6248299"/>
          </a:xfrm>
          <a:prstGeom prst="rect">
            <a:avLst/>
          </a:prstGeom>
        </p:spPr>
        <p:txBody>
          <a:bodyPr lIns="0" tIns="0" rIns="0" bIns="0" rtlCol="0" anchor="t">
            <a:spAutoFit/>
          </a:bodyPr>
          <a:lstStyle/>
          <a:p>
            <a:pPr marL="682243" lvl="1" indent="-341122" algn="l">
              <a:lnSpc>
                <a:spcPts val="4992"/>
              </a:lnSpc>
              <a:spcBef>
                <a:spcPct val="0"/>
              </a:spcBef>
              <a:buFont typeface="Arial"/>
              <a:buChar char="•"/>
            </a:pPr>
            <a:r>
              <a:rPr lang="en-US" sz="3159" u="none" strike="noStrike" spc="-47">
                <a:solidFill>
                  <a:srgbClr val="00788D"/>
                </a:solidFill>
                <a:latin typeface="Inter"/>
              </a:rPr>
              <a:t>Know how to de-escalate</a:t>
            </a:r>
          </a:p>
          <a:p>
            <a:pPr marL="682243" lvl="1" indent="-341122" algn="l">
              <a:lnSpc>
                <a:spcPts val="4992"/>
              </a:lnSpc>
              <a:spcBef>
                <a:spcPct val="0"/>
              </a:spcBef>
              <a:buFont typeface="Arial"/>
              <a:buChar char="•"/>
            </a:pPr>
            <a:r>
              <a:rPr lang="en-US" sz="3159" u="none" strike="noStrike" spc="-47">
                <a:solidFill>
                  <a:srgbClr val="00788D"/>
                </a:solidFill>
                <a:latin typeface="Inter"/>
              </a:rPr>
              <a:t>Know emergency numbers</a:t>
            </a:r>
          </a:p>
          <a:p>
            <a:pPr marL="682243" lvl="1" indent="-341122" algn="l">
              <a:lnSpc>
                <a:spcPts val="4992"/>
              </a:lnSpc>
              <a:spcBef>
                <a:spcPct val="0"/>
              </a:spcBef>
              <a:buFont typeface="Arial"/>
              <a:buChar char="•"/>
            </a:pPr>
            <a:r>
              <a:rPr lang="en-US" sz="3159" u="none" strike="noStrike" spc="-47">
                <a:solidFill>
                  <a:srgbClr val="00788D"/>
                </a:solidFill>
                <a:latin typeface="Inter"/>
              </a:rPr>
              <a:t>Honor requests to not participate </a:t>
            </a:r>
          </a:p>
          <a:p>
            <a:pPr marL="682243" lvl="1" indent="-341122" algn="l">
              <a:lnSpc>
                <a:spcPts val="4992"/>
              </a:lnSpc>
              <a:spcBef>
                <a:spcPct val="0"/>
              </a:spcBef>
              <a:buFont typeface="Arial"/>
              <a:buChar char="•"/>
            </a:pPr>
            <a:r>
              <a:rPr lang="en-US" sz="3159" u="none" strike="noStrike" spc="-47">
                <a:solidFill>
                  <a:srgbClr val="00788D"/>
                </a:solidFill>
                <a:latin typeface="Inter"/>
              </a:rPr>
              <a:t>Provide shelter information if possible</a:t>
            </a:r>
          </a:p>
          <a:p>
            <a:pPr marL="682243" lvl="1" indent="-341122" algn="l">
              <a:lnSpc>
                <a:spcPts val="4992"/>
              </a:lnSpc>
              <a:spcBef>
                <a:spcPct val="0"/>
              </a:spcBef>
              <a:buFont typeface="Arial"/>
              <a:buChar char="•"/>
            </a:pPr>
            <a:r>
              <a:rPr lang="en-US" sz="3159" u="none" strike="noStrike" spc="-47">
                <a:solidFill>
                  <a:srgbClr val="00788D"/>
                </a:solidFill>
                <a:latin typeface="Inter"/>
              </a:rPr>
              <a:t>Dress appropriately </a:t>
            </a:r>
          </a:p>
        </p:txBody>
      </p:sp>
      <p:sp>
        <p:nvSpPr>
          <p:cNvPr id="4" name="Freeform 4"/>
          <p:cNvSpPr/>
          <p:nvPr/>
        </p:nvSpPr>
        <p:spPr>
          <a:xfrm>
            <a:off x="15981282" y="232744"/>
            <a:ext cx="1935210" cy="1935210"/>
          </a:xfrm>
          <a:custGeom>
            <a:avLst/>
            <a:gdLst/>
            <a:ahLst/>
            <a:cxnLst/>
            <a:rect l="l" t="t" r="r" b="b"/>
            <a:pathLst>
              <a:path w="1935210" h="1935210">
                <a:moveTo>
                  <a:pt x="0" y="0"/>
                </a:moveTo>
                <a:lnTo>
                  <a:pt x="1935210" y="0"/>
                </a:lnTo>
                <a:lnTo>
                  <a:pt x="1935210" y="1935210"/>
                </a:lnTo>
                <a:lnTo>
                  <a:pt x="0" y="19352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1601033" y="139129"/>
            <a:ext cx="15085935" cy="2152650"/>
          </a:xfrm>
          <a:prstGeom prst="rect">
            <a:avLst/>
          </a:prstGeom>
        </p:spPr>
        <p:txBody>
          <a:bodyPr lIns="0" tIns="0" rIns="0" bIns="0" rtlCol="0" anchor="t">
            <a:spAutoFit/>
          </a:bodyPr>
          <a:lstStyle/>
          <a:p>
            <a:pPr algn="ctr">
              <a:lnSpc>
                <a:spcPts val="8491"/>
              </a:lnSpc>
            </a:pPr>
            <a:r>
              <a:rPr lang="en-US" sz="7076">
                <a:solidFill>
                  <a:srgbClr val="FFA828"/>
                </a:solidFill>
                <a:latin typeface="Alyssum"/>
              </a:rPr>
              <a:t>PIT 2024: </a:t>
            </a:r>
          </a:p>
          <a:p>
            <a:pPr marL="0" lvl="0" indent="0" algn="ctr">
              <a:lnSpc>
                <a:spcPts val="8491"/>
              </a:lnSpc>
            </a:pPr>
            <a:r>
              <a:rPr lang="en-US" sz="7076">
                <a:solidFill>
                  <a:srgbClr val="0097B2"/>
                </a:solidFill>
                <a:latin typeface="Alyssum"/>
              </a:rPr>
              <a:t>SAFETY CONSIDERATIONS</a:t>
            </a:r>
          </a:p>
        </p:txBody>
      </p:sp>
      <p:sp>
        <p:nvSpPr>
          <p:cNvPr id="6" name="TextBox 6"/>
          <p:cNvSpPr txBox="1"/>
          <p:nvPr/>
        </p:nvSpPr>
        <p:spPr>
          <a:xfrm>
            <a:off x="1402887" y="2651274"/>
            <a:ext cx="1244111" cy="911973"/>
          </a:xfrm>
          <a:prstGeom prst="rect">
            <a:avLst/>
          </a:prstGeom>
        </p:spPr>
        <p:txBody>
          <a:bodyPr lIns="0" tIns="0" rIns="0" bIns="0" rtlCol="0" anchor="t">
            <a:spAutoFit/>
          </a:bodyPr>
          <a:lstStyle/>
          <a:p>
            <a:pPr marL="0" lvl="0" indent="0" algn="ctr">
              <a:lnSpc>
                <a:spcPts val="7120"/>
              </a:lnSpc>
            </a:pPr>
            <a:r>
              <a:rPr lang="en-US" sz="5933">
                <a:solidFill>
                  <a:srgbClr val="FFA828"/>
                </a:solidFill>
                <a:latin typeface="Alyssum"/>
              </a:rPr>
              <a:t>DO</a:t>
            </a:r>
          </a:p>
        </p:txBody>
      </p:sp>
      <p:sp>
        <p:nvSpPr>
          <p:cNvPr id="7" name="TextBox 7"/>
          <p:cNvSpPr txBox="1"/>
          <p:nvPr/>
        </p:nvSpPr>
        <p:spPr>
          <a:xfrm>
            <a:off x="13603977" y="2658372"/>
            <a:ext cx="2493466" cy="904875"/>
          </a:xfrm>
          <a:prstGeom prst="rect">
            <a:avLst/>
          </a:prstGeom>
        </p:spPr>
        <p:txBody>
          <a:bodyPr lIns="0" tIns="0" rIns="0" bIns="0" rtlCol="0" anchor="t">
            <a:spAutoFit/>
          </a:bodyPr>
          <a:lstStyle/>
          <a:p>
            <a:pPr marL="0" lvl="0" indent="0" algn="ctr">
              <a:lnSpc>
                <a:spcPts val="7120"/>
              </a:lnSpc>
              <a:spcBef>
                <a:spcPct val="0"/>
              </a:spcBef>
            </a:pPr>
            <a:r>
              <a:rPr lang="en-US" sz="5933" u="none" strike="noStrike">
                <a:solidFill>
                  <a:srgbClr val="FFA828"/>
                </a:solidFill>
                <a:latin typeface="Alyssum"/>
              </a:rPr>
              <a:t>DON’T</a:t>
            </a:r>
          </a:p>
        </p:txBody>
      </p:sp>
      <p:sp>
        <p:nvSpPr>
          <p:cNvPr id="8" name="TextBox 8"/>
          <p:cNvSpPr txBox="1"/>
          <p:nvPr/>
        </p:nvSpPr>
        <p:spPr>
          <a:xfrm>
            <a:off x="1104118" y="3572275"/>
            <a:ext cx="4849900" cy="6248299"/>
          </a:xfrm>
          <a:prstGeom prst="rect">
            <a:avLst/>
          </a:prstGeom>
        </p:spPr>
        <p:txBody>
          <a:bodyPr lIns="0" tIns="0" rIns="0" bIns="0" rtlCol="0" anchor="t">
            <a:spAutoFit/>
          </a:bodyPr>
          <a:lstStyle/>
          <a:p>
            <a:pPr marL="682243" lvl="1" indent="-341122">
              <a:lnSpc>
                <a:spcPts val="4992"/>
              </a:lnSpc>
              <a:buFont typeface="Arial"/>
              <a:buChar char="•"/>
            </a:pPr>
            <a:r>
              <a:rPr lang="en-US" sz="3159" spc="-47">
                <a:solidFill>
                  <a:srgbClr val="00788D"/>
                </a:solidFill>
                <a:latin typeface="Inter"/>
              </a:rPr>
              <a:t>Always work in teams</a:t>
            </a:r>
          </a:p>
          <a:p>
            <a:pPr marL="682243" lvl="1" indent="-341122">
              <a:lnSpc>
                <a:spcPts val="4992"/>
              </a:lnSpc>
              <a:buFont typeface="Arial"/>
              <a:buChar char="•"/>
            </a:pPr>
            <a:r>
              <a:rPr lang="en-US" sz="3159" spc="-47">
                <a:solidFill>
                  <a:srgbClr val="00788D"/>
                </a:solidFill>
                <a:latin typeface="Inter"/>
              </a:rPr>
              <a:t>Be respectful of space</a:t>
            </a:r>
          </a:p>
          <a:p>
            <a:pPr marL="682243" lvl="1" indent="-341122">
              <a:lnSpc>
                <a:spcPts val="4992"/>
              </a:lnSpc>
              <a:buFont typeface="Arial"/>
              <a:buChar char="•"/>
            </a:pPr>
            <a:r>
              <a:rPr lang="en-US" sz="3159" spc="-47">
                <a:solidFill>
                  <a:srgbClr val="00788D"/>
                </a:solidFill>
                <a:latin typeface="Inter"/>
              </a:rPr>
              <a:t>Ask a person to participate if you think they are homeless</a:t>
            </a:r>
          </a:p>
          <a:p>
            <a:pPr marL="682243" lvl="1" indent="-341122">
              <a:lnSpc>
                <a:spcPts val="4992"/>
              </a:lnSpc>
              <a:buFont typeface="Arial"/>
              <a:buChar char="•"/>
            </a:pPr>
            <a:r>
              <a:rPr lang="en-US" sz="3159" spc="-47">
                <a:solidFill>
                  <a:srgbClr val="00788D"/>
                </a:solidFill>
                <a:latin typeface="Inter"/>
              </a:rPr>
              <a:t>Introduce yourself and explain what you are doing</a:t>
            </a:r>
          </a:p>
          <a:p>
            <a:pPr marL="682243" lvl="1" indent="-341122">
              <a:lnSpc>
                <a:spcPts val="4992"/>
              </a:lnSpc>
              <a:buFont typeface="Arial"/>
              <a:buChar char="•"/>
            </a:pPr>
            <a:r>
              <a:rPr lang="en-US" sz="3159" spc="-47">
                <a:solidFill>
                  <a:srgbClr val="00788D"/>
                </a:solidFill>
                <a:latin typeface="Inter"/>
              </a:rPr>
              <a:t>Be sincere and caring</a:t>
            </a:r>
          </a:p>
          <a:p>
            <a:pPr marL="682243" lvl="1" indent="-341122" algn="l">
              <a:lnSpc>
                <a:spcPts val="4992"/>
              </a:lnSpc>
              <a:buFont typeface="Arial"/>
              <a:buChar char="•"/>
            </a:pPr>
            <a:r>
              <a:rPr lang="en-US" sz="3159" spc="-47">
                <a:solidFill>
                  <a:srgbClr val="00788D"/>
                </a:solidFill>
                <a:latin typeface="Inter"/>
              </a:rPr>
              <a:t>Remain Calm</a:t>
            </a:r>
          </a:p>
        </p:txBody>
      </p:sp>
      <p:sp>
        <p:nvSpPr>
          <p:cNvPr id="9" name="TextBox 9"/>
          <p:cNvSpPr txBox="1"/>
          <p:nvPr/>
        </p:nvSpPr>
        <p:spPr>
          <a:xfrm>
            <a:off x="12335501" y="3572275"/>
            <a:ext cx="5030419" cy="6248299"/>
          </a:xfrm>
          <a:prstGeom prst="rect">
            <a:avLst/>
          </a:prstGeom>
        </p:spPr>
        <p:txBody>
          <a:bodyPr lIns="0" tIns="0" rIns="0" bIns="0" rtlCol="0" anchor="t">
            <a:spAutoFit/>
          </a:bodyPr>
          <a:lstStyle/>
          <a:p>
            <a:pPr marL="682243" lvl="1" indent="-341122" algn="l">
              <a:lnSpc>
                <a:spcPts val="4992"/>
              </a:lnSpc>
              <a:spcBef>
                <a:spcPct val="0"/>
              </a:spcBef>
              <a:buFont typeface="Arial"/>
              <a:buChar char="•"/>
            </a:pPr>
            <a:r>
              <a:rPr lang="en-US" sz="3159" u="none" strike="noStrike" spc="-47">
                <a:solidFill>
                  <a:srgbClr val="00788D"/>
                </a:solidFill>
                <a:latin typeface="Inter"/>
              </a:rPr>
              <a:t>Wake up someone</a:t>
            </a:r>
          </a:p>
          <a:p>
            <a:pPr marL="682243" lvl="1" indent="-341122" algn="l">
              <a:lnSpc>
                <a:spcPts val="4992"/>
              </a:lnSpc>
              <a:spcBef>
                <a:spcPct val="0"/>
              </a:spcBef>
              <a:buFont typeface="Arial"/>
              <a:buChar char="•"/>
            </a:pPr>
            <a:r>
              <a:rPr lang="en-US" sz="3159" u="none" strike="noStrike" spc="-47">
                <a:solidFill>
                  <a:srgbClr val="00788D"/>
                </a:solidFill>
                <a:latin typeface="Inter"/>
              </a:rPr>
              <a:t>Approach if you don’t feel comfortable</a:t>
            </a:r>
          </a:p>
          <a:p>
            <a:pPr marL="682243" lvl="1" indent="-341122" algn="l">
              <a:lnSpc>
                <a:spcPts val="4992"/>
              </a:lnSpc>
              <a:spcBef>
                <a:spcPct val="0"/>
              </a:spcBef>
              <a:buFont typeface="Arial"/>
              <a:buChar char="•"/>
            </a:pPr>
            <a:r>
              <a:rPr lang="en-US" sz="3159" u="none" strike="noStrike" spc="-47">
                <a:solidFill>
                  <a:srgbClr val="00788D"/>
                </a:solidFill>
                <a:latin typeface="Inter"/>
              </a:rPr>
              <a:t>Invade personal space</a:t>
            </a:r>
          </a:p>
          <a:p>
            <a:pPr marL="682243" lvl="1" indent="-341122" algn="l">
              <a:lnSpc>
                <a:spcPts val="4992"/>
              </a:lnSpc>
              <a:spcBef>
                <a:spcPct val="0"/>
              </a:spcBef>
              <a:buFont typeface="Arial"/>
              <a:buChar char="•"/>
            </a:pPr>
            <a:r>
              <a:rPr lang="en-US" sz="3159" u="none" strike="noStrike" spc="-47">
                <a:solidFill>
                  <a:srgbClr val="00788D"/>
                </a:solidFill>
                <a:latin typeface="Inter"/>
              </a:rPr>
              <a:t>Give money or offer rides</a:t>
            </a:r>
          </a:p>
          <a:p>
            <a:pPr marL="682243" lvl="1" indent="-341122" algn="l">
              <a:lnSpc>
                <a:spcPts val="4992"/>
              </a:lnSpc>
              <a:spcBef>
                <a:spcPct val="0"/>
              </a:spcBef>
              <a:buFont typeface="Arial"/>
              <a:buChar char="•"/>
            </a:pPr>
            <a:r>
              <a:rPr lang="en-US" sz="3159" u="none" strike="noStrike" spc="-47">
                <a:solidFill>
                  <a:srgbClr val="00788D"/>
                </a:solidFill>
                <a:latin typeface="Inter"/>
              </a:rPr>
              <a:t>Share any confidential info or photos of participants</a:t>
            </a:r>
          </a:p>
          <a:p>
            <a:pPr marL="682243" lvl="1" indent="-341122" algn="l">
              <a:lnSpc>
                <a:spcPts val="4992"/>
              </a:lnSpc>
              <a:spcBef>
                <a:spcPct val="0"/>
              </a:spcBef>
              <a:buFont typeface="Arial"/>
              <a:buChar char="•"/>
            </a:pPr>
            <a:r>
              <a:rPr lang="en-US" sz="3159" u="none" strike="noStrike" spc="-47">
                <a:solidFill>
                  <a:srgbClr val="00788D"/>
                </a:solidFill>
                <a:latin typeface="Inter"/>
              </a:rPr>
              <a:t>Put anyone in danger</a:t>
            </a:r>
          </a:p>
        </p:txBody>
      </p:sp>
      <p:sp>
        <p:nvSpPr>
          <p:cNvPr id="10" name="Freeform 10"/>
          <p:cNvSpPr/>
          <p:nvPr/>
        </p:nvSpPr>
        <p:spPr>
          <a:xfrm>
            <a:off x="435282" y="232744"/>
            <a:ext cx="1935210" cy="1935210"/>
          </a:xfrm>
          <a:custGeom>
            <a:avLst/>
            <a:gdLst/>
            <a:ahLst/>
            <a:cxnLst/>
            <a:rect l="l" t="t" r="r" b="b"/>
            <a:pathLst>
              <a:path w="1935210" h="1935210">
                <a:moveTo>
                  <a:pt x="0" y="0"/>
                </a:moveTo>
                <a:lnTo>
                  <a:pt x="1935210" y="0"/>
                </a:lnTo>
                <a:lnTo>
                  <a:pt x="1935210" y="1935210"/>
                </a:lnTo>
                <a:lnTo>
                  <a:pt x="0" y="19352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6F3"/>
        </a:solidFill>
        <a:effectLst/>
      </p:bgPr>
    </p:bg>
    <p:spTree>
      <p:nvGrpSpPr>
        <p:cNvPr id="1" name=""/>
        <p:cNvGrpSpPr/>
        <p:nvPr/>
      </p:nvGrpSpPr>
      <p:grpSpPr>
        <a:xfrm>
          <a:off x="0" y="0"/>
          <a:ext cx="0" cy="0"/>
          <a:chOff x="0" y="0"/>
          <a:chExt cx="0" cy="0"/>
        </a:xfrm>
      </p:grpSpPr>
      <p:sp>
        <p:nvSpPr>
          <p:cNvPr id="2" name="Freeform 2"/>
          <p:cNvSpPr/>
          <p:nvPr/>
        </p:nvSpPr>
        <p:spPr>
          <a:xfrm>
            <a:off x="7004031" y="364841"/>
            <a:ext cx="4279938" cy="4279938"/>
          </a:xfrm>
          <a:custGeom>
            <a:avLst/>
            <a:gdLst/>
            <a:ahLst/>
            <a:cxnLst/>
            <a:rect l="l" t="t" r="r" b="b"/>
            <a:pathLst>
              <a:path w="4279938" h="4279938">
                <a:moveTo>
                  <a:pt x="0" y="0"/>
                </a:moveTo>
                <a:lnTo>
                  <a:pt x="4279938" y="0"/>
                </a:lnTo>
                <a:lnTo>
                  <a:pt x="4279938" y="4279938"/>
                </a:lnTo>
                <a:lnTo>
                  <a:pt x="0" y="42799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134131" y="5257206"/>
            <a:ext cx="16019737" cy="3457575"/>
          </a:xfrm>
          <a:prstGeom prst="rect">
            <a:avLst/>
          </a:prstGeom>
        </p:spPr>
        <p:txBody>
          <a:bodyPr lIns="0" tIns="0" rIns="0" bIns="0" rtlCol="0" anchor="t">
            <a:spAutoFit/>
          </a:bodyPr>
          <a:lstStyle/>
          <a:p>
            <a:pPr algn="ctr">
              <a:lnSpc>
                <a:spcPts val="7438"/>
              </a:lnSpc>
              <a:spcBef>
                <a:spcPct val="0"/>
              </a:spcBef>
            </a:pPr>
            <a:r>
              <a:rPr lang="en-US" sz="6198">
                <a:solidFill>
                  <a:srgbClr val="0097B2"/>
                </a:solidFill>
                <a:latin typeface="Alyssum"/>
              </a:rPr>
              <a:t>IF YOU ENCOUNTER AN EMERGENCY</a:t>
            </a:r>
            <a:r>
              <a:rPr lang="en-US" sz="6198">
                <a:solidFill>
                  <a:srgbClr val="000000"/>
                </a:solidFill>
                <a:latin typeface="Alyssum"/>
              </a:rPr>
              <a:t> </a:t>
            </a:r>
            <a:r>
              <a:rPr lang="en-US" sz="6198">
                <a:solidFill>
                  <a:srgbClr val="FFA828"/>
                </a:solidFill>
                <a:latin typeface="Alyssum"/>
              </a:rPr>
              <a:t>OR FEAR FOR YOUR SAFETY </a:t>
            </a:r>
          </a:p>
          <a:p>
            <a:pPr algn="ctr">
              <a:lnSpc>
                <a:spcPts val="12357"/>
              </a:lnSpc>
              <a:spcBef>
                <a:spcPct val="0"/>
              </a:spcBef>
            </a:pPr>
            <a:r>
              <a:rPr lang="en-US" sz="10298">
                <a:solidFill>
                  <a:srgbClr val="0097B2"/>
                </a:solidFill>
                <a:latin typeface="Alyssum"/>
              </a:rPr>
              <a:t>CALL 911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6F3"/>
        </a:solidFill>
        <a:effectLst/>
      </p:bgPr>
    </p:bg>
    <p:spTree>
      <p:nvGrpSpPr>
        <p:cNvPr id="1" name=""/>
        <p:cNvGrpSpPr/>
        <p:nvPr/>
      </p:nvGrpSpPr>
      <p:grpSpPr>
        <a:xfrm>
          <a:off x="0" y="0"/>
          <a:ext cx="0" cy="0"/>
          <a:chOff x="0" y="0"/>
          <a:chExt cx="0" cy="0"/>
        </a:xfrm>
      </p:grpSpPr>
      <p:sp>
        <p:nvSpPr>
          <p:cNvPr id="2" name="AutoShape 2"/>
          <p:cNvSpPr/>
          <p:nvPr/>
        </p:nvSpPr>
        <p:spPr>
          <a:xfrm>
            <a:off x="1601033" y="2310829"/>
            <a:ext cx="15085935" cy="0"/>
          </a:xfrm>
          <a:prstGeom prst="line">
            <a:avLst/>
          </a:prstGeom>
          <a:ln w="38100" cap="flat">
            <a:solidFill>
              <a:srgbClr val="FFA828"/>
            </a:solidFill>
            <a:prstDash val="solid"/>
            <a:headEnd type="none" w="sm" len="sm"/>
            <a:tailEnd type="none" w="sm" len="sm"/>
          </a:ln>
        </p:spPr>
        <p:txBody>
          <a:bodyPr/>
          <a:lstStyle/>
          <a:p>
            <a:endParaRPr lang="en-US"/>
          </a:p>
        </p:txBody>
      </p:sp>
      <p:sp>
        <p:nvSpPr>
          <p:cNvPr id="3" name="Freeform 3"/>
          <p:cNvSpPr/>
          <p:nvPr/>
        </p:nvSpPr>
        <p:spPr>
          <a:xfrm>
            <a:off x="2063397" y="2927492"/>
            <a:ext cx="3907957" cy="2643200"/>
          </a:xfrm>
          <a:custGeom>
            <a:avLst/>
            <a:gdLst/>
            <a:ahLst/>
            <a:cxnLst/>
            <a:rect l="l" t="t" r="r" b="b"/>
            <a:pathLst>
              <a:path w="3907957" h="2643200">
                <a:moveTo>
                  <a:pt x="0" y="0"/>
                </a:moveTo>
                <a:lnTo>
                  <a:pt x="3907957" y="0"/>
                </a:lnTo>
                <a:lnTo>
                  <a:pt x="3907957" y="2643200"/>
                </a:lnTo>
                <a:lnTo>
                  <a:pt x="0" y="2643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1163522">
            <a:off x="6735061" y="3226472"/>
            <a:ext cx="3064869" cy="1865739"/>
          </a:xfrm>
          <a:custGeom>
            <a:avLst/>
            <a:gdLst/>
            <a:ahLst/>
            <a:cxnLst/>
            <a:rect l="l" t="t" r="r" b="b"/>
            <a:pathLst>
              <a:path w="3064869" h="1865739">
                <a:moveTo>
                  <a:pt x="0" y="0"/>
                </a:moveTo>
                <a:lnTo>
                  <a:pt x="3064869" y="0"/>
                </a:lnTo>
                <a:lnTo>
                  <a:pt x="3064869" y="1865739"/>
                </a:lnTo>
                <a:lnTo>
                  <a:pt x="0" y="1865739"/>
                </a:lnTo>
                <a:lnTo>
                  <a:pt x="0" y="0"/>
                </a:lnTo>
                <a:close/>
              </a:path>
            </a:pathLst>
          </a:custGeom>
          <a:blipFill>
            <a:blip r:embed="rId4"/>
            <a:stretch>
              <a:fillRect/>
            </a:stretch>
          </a:blipFill>
        </p:spPr>
        <p:txBody>
          <a:bodyPr/>
          <a:lstStyle/>
          <a:p>
            <a:endParaRPr lang="en-US"/>
          </a:p>
        </p:txBody>
      </p:sp>
      <p:sp>
        <p:nvSpPr>
          <p:cNvPr id="5" name="Freeform 5"/>
          <p:cNvSpPr/>
          <p:nvPr/>
        </p:nvSpPr>
        <p:spPr>
          <a:xfrm>
            <a:off x="11217322" y="3024233"/>
            <a:ext cx="1158639" cy="2546459"/>
          </a:xfrm>
          <a:custGeom>
            <a:avLst/>
            <a:gdLst/>
            <a:ahLst/>
            <a:cxnLst/>
            <a:rect l="l" t="t" r="r" b="b"/>
            <a:pathLst>
              <a:path w="1158639" h="2546459">
                <a:moveTo>
                  <a:pt x="0" y="0"/>
                </a:moveTo>
                <a:lnTo>
                  <a:pt x="1158639" y="0"/>
                </a:lnTo>
                <a:lnTo>
                  <a:pt x="1158639" y="2546459"/>
                </a:lnTo>
                <a:lnTo>
                  <a:pt x="0" y="25464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4303726" y="2766106"/>
            <a:ext cx="1920877" cy="2773830"/>
          </a:xfrm>
          <a:custGeom>
            <a:avLst/>
            <a:gdLst/>
            <a:ahLst/>
            <a:cxnLst/>
            <a:rect l="l" t="t" r="r" b="b"/>
            <a:pathLst>
              <a:path w="1920877" h="2773830">
                <a:moveTo>
                  <a:pt x="0" y="0"/>
                </a:moveTo>
                <a:lnTo>
                  <a:pt x="1920877" y="0"/>
                </a:lnTo>
                <a:lnTo>
                  <a:pt x="1920877" y="2773830"/>
                </a:lnTo>
                <a:lnTo>
                  <a:pt x="0" y="27738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4491370" y="6528947"/>
            <a:ext cx="1892010" cy="3401366"/>
          </a:xfrm>
          <a:custGeom>
            <a:avLst/>
            <a:gdLst/>
            <a:ahLst/>
            <a:cxnLst/>
            <a:rect l="l" t="t" r="r" b="b"/>
            <a:pathLst>
              <a:path w="1892010" h="3401366">
                <a:moveTo>
                  <a:pt x="0" y="0"/>
                </a:moveTo>
                <a:lnTo>
                  <a:pt x="1892010" y="0"/>
                </a:lnTo>
                <a:lnTo>
                  <a:pt x="1892010" y="3401366"/>
                </a:lnTo>
                <a:lnTo>
                  <a:pt x="0" y="3401366"/>
                </a:lnTo>
                <a:lnTo>
                  <a:pt x="0" y="0"/>
                </a:lnTo>
                <a:close/>
              </a:path>
            </a:pathLst>
          </a:custGeom>
          <a:blipFill>
            <a:blip r:embed="rId9"/>
            <a:stretch>
              <a:fillRect/>
            </a:stretch>
          </a:blipFill>
        </p:spPr>
        <p:txBody>
          <a:bodyPr/>
          <a:lstStyle/>
          <a:p>
            <a:endParaRPr lang="en-US"/>
          </a:p>
        </p:txBody>
      </p:sp>
      <p:sp>
        <p:nvSpPr>
          <p:cNvPr id="8" name="Freeform 8"/>
          <p:cNvSpPr/>
          <p:nvPr/>
        </p:nvSpPr>
        <p:spPr>
          <a:xfrm>
            <a:off x="11751559" y="6528947"/>
            <a:ext cx="2045071" cy="3401366"/>
          </a:xfrm>
          <a:custGeom>
            <a:avLst/>
            <a:gdLst/>
            <a:ahLst/>
            <a:cxnLst/>
            <a:rect l="l" t="t" r="r" b="b"/>
            <a:pathLst>
              <a:path w="2045071" h="3401366">
                <a:moveTo>
                  <a:pt x="0" y="0"/>
                </a:moveTo>
                <a:lnTo>
                  <a:pt x="2045071" y="0"/>
                </a:lnTo>
                <a:lnTo>
                  <a:pt x="2045071" y="3401366"/>
                </a:lnTo>
                <a:lnTo>
                  <a:pt x="0" y="3401366"/>
                </a:lnTo>
                <a:lnTo>
                  <a:pt x="0" y="0"/>
                </a:lnTo>
                <a:close/>
              </a:path>
            </a:pathLst>
          </a:custGeom>
          <a:blipFill>
            <a:blip r:embed="rId10"/>
            <a:stretch>
              <a:fillRect/>
            </a:stretch>
          </a:blipFill>
        </p:spPr>
        <p:txBody>
          <a:bodyPr/>
          <a:lstStyle/>
          <a:p>
            <a:endParaRPr lang="en-US"/>
          </a:p>
        </p:txBody>
      </p:sp>
      <p:sp>
        <p:nvSpPr>
          <p:cNvPr id="9" name="TextBox 9"/>
          <p:cNvSpPr txBox="1"/>
          <p:nvPr/>
        </p:nvSpPr>
        <p:spPr>
          <a:xfrm>
            <a:off x="1601033" y="139129"/>
            <a:ext cx="15085935" cy="2152650"/>
          </a:xfrm>
          <a:prstGeom prst="rect">
            <a:avLst/>
          </a:prstGeom>
        </p:spPr>
        <p:txBody>
          <a:bodyPr lIns="0" tIns="0" rIns="0" bIns="0" rtlCol="0" anchor="t">
            <a:spAutoFit/>
          </a:bodyPr>
          <a:lstStyle/>
          <a:p>
            <a:pPr algn="ctr">
              <a:lnSpc>
                <a:spcPts val="8491"/>
              </a:lnSpc>
            </a:pPr>
            <a:r>
              <a:rPr lang="en-US" sz="7076" dirty="0">
                <a:solidFill>
                  <a:srgbClr val="FFA828"/>
                </a:solidFill>
                <a:latin typeface="Alyssum"/>
              </a:rPr>
              <a:t>PIT 2024: </a:t>
            </a:r>
          </a:p>
          <a:p>
            <a:pPr marL="0" lvl="0" indent="0" algn="ctr">
              <a:lnSpc>
                <a:spcPts val="8491"/>
              </a:lnSpc>
            </a:pPr>
            <a:r>
              <a:rPr lang="en-US" sz="7076" dirty="0">
                <a:solidFill>
                  <a:srgbClr val="0097B2"/>
                </a:solidFill>
                <a:latin typeface="Alyssum"/>
              </a:rPr>
              <a:t>WHAT TO BRING in the field</a:t>
            </a:r>
          </a:p>
        </p:txBody>
      </p:sp>
      <p:sp>
        <p:nvSpPr>
          <p:cNvPr id="10" name="TextBox 10"/>
          <p:cNvSpPr txBox="1"/>
          <p:nvPr/>
        </p:nvSpPr>
        <p:spPr>
          <a:xfrm>
            <a:off x="2063396" y="5612109"/>
            <a:ext cx="4319983" cy="590603"/>
          </a:xfrm>
          <a:prstGeom prst="rect">
            <a:avLst/>
          </a:prstGeom>
        </p:spPr>
        <p:txBody>
          <a:bodyPr wrap="square" lIns="0" tIns="0" rIns="0" bIns="0" rtlCol="0" anchor="t">
            <a:spAutoFit/>
          </a:bodyPr>
          <a:lstStyle/>
          <a:p>
            <a:pPr algn="l">
              <a:lnSpc>
                <a:spcPts val="4987"/>
              </a:lnSpc>
            </a:pPr>
            <a:r>
              <a:rPr lang="en-US" sz="3156" spc="-47" dirty="0">
                <a:solidFill>
                  <a:srgbClr val="00788D"/>
                </a:solidFill>
                <a:latin typeface="Inter"/>
              </a:rPr>
              <a:t>Comfortable Clothing</a:t>
            </a:r>
          </a:p>
        </p:txBody>
      </p:sp>
      <p:sp>
        <p:nvSpPr>
          <p:cNvPr id="11" name="TextBox 11"/>
          <p:cNvSpPr txBox="1"/>
          <p:nvPr/>
        </p:nvSpPr>
        <p:spPr>
          <a:xfrm>
            <a:off x="7026036" y="5612109"/>
            <a:ext cx="2117964" cy="590603"/>
          </a:xfrm>
          <a:prstGeom prst="rect">
            <a:avLst/>
          </a:prstGeom>
        </p:spPr>
        <p:txBody>
          <a:bodyPr wrap="square" lIns="0" tIns="0" rIns="0" bIns="0" rtlCol="0" anchor="t">
            <a:spAutoFit/>
          </a:bodyPr>
          <a:lstStyle/>
          <a:p>
            <a:pPr algn="l">
              <a:lnSpc>
                <a:spcPts val="4987"/>
              </a:lnSpc>
            </a:pPr>
            <a:r>
              <a:rPr lang="en-US" sz="3156" spc="-47" dirty="0">
                <a:solidFill>
                  <a:srgbClr val="00788D"/>
                </a:solidFill>
                <a:latin typeface="Inter"/>
              </a:rPr>
              <a:t>Flashlight</a:t>
            </a:r>
          </a:p>
        </p:txBody>
      </p:sp>
      <p:sp>
        <p:nvSpPr>
          <p:cNvPr id="12" name="TextBox 12"/>
          <p:cNvSpPr txBox="1"/>
          <p:nvPr/>
        </p:nvSpPr>
        <p:spPr>
          <a:xfrm>
            <a:off x="10846906" y="5612109"/>
            <a:ext cx="2117964" cy="594057"/>
          </a:xfrm>
          <a:prstGeom prst="rect">
            <a:avLst/>
          </a:prstGeom>
        </p:spPr>
        <p:txBody>
          <a:bodyPr wrap="square" lIns="0" tIns="0" rIns="0" bIns="0" rtlCol="0" anchor="t">
            <a:spAutoFit/>
          </a:bodyPr>
          <a:lstStyle/>
          <a:p>
            <a:pPr marL="0" lvl="1" indent="0" algn="l">
              <a:lnSpc>
                <a:spcPts val="4987"/>
              </a:lnSpc>
              <a:spcBef>
                <a:spcPct val="0"/>
              </a:spcBef>
            </a:pPr>
            <a:r>
              <a:rPr lang="en-US" sz="3156" u="none" strike="noStrike" spc="-47" dirty="0">
                <a:solidFill>
                  <a:srgbClr val="00788D"/>
                </a:solidFill>
                <a:latin typeface="Inter"/>
              </a:rPr>
              <a:t>Bug Spray</a:t>
            </a:r>
          </a:p>
        </p:txBody>
      </p:sp>
      <p:sp>
        <p:nvSpPr>
          <p:cNvPr id="13" name="TextBox 13"/>
          <p:cNvSpPr txBox="1"/>
          <p:nvPr/>
        </p:nvSpPr>
        <p:spPr>
          <a:xfrm>
            <a:off x="14317439" y="5618317"/>
            <a:ext cx="2117964" cy="587849"/>
          </a:xfrm>
          <a:prstGeom prst="rect">
            <a:avLst/>
          </a:prstGeom>
        </p:spPr>
        <p:txBody>
          <a:bodyPr wrap="square" lIns="0" tIns="0" rIns="0" bIns="0" rtlCol="0" anchor="t">
            <a:spAutoFit/>
          </a:bodyPr>
          <a:lstStyle/>
          <a:p>
            <a:pPr marL="0" lvl="1" indent="0" algn="l">
              <a:lnSpc>
                <a:spcPts val="4987"/>
              </a:lnSpc>
              <a:spcBef>
                <a:spcPct val="0"/>
              </a:spcBef>
            </a:pPr>
            <a:r>
              <a:rPr lang="en-US" sz="3156" u="none" strike="noStrike" spc="-47" dirty="0">
                <a:solidFill>
                  <a:srgbClr val="00788D"/>
                </a:solidFill>
                <a:latin typeface="Inter"/>
              </a:rPr>
              <a:t>Clip Board</a:t>
            </a:r>
          </a:p>
        </p:txBody>
      </p:sp>
      <p:sp>
        <p:nvSpPr>
          <p:cNvPr id="14" name="TextBox 14"/>
          <p:cNvSpPr txBox="1"/>
          <p:nvPr/>
        </p:nvSpPr>
        <p:spPr>
          <a:xfrm>
            <a:off x="6383380" y="7130608"/>
            <a:ext cx="5556755" cy="2499931"/>
          </a:xfrm>
          <a:prstGeom prst="rect">
            <a:avLst/>
          </a:prstGeom>
        </p:spPr>
        <p:txBody>
          <a:bodyPr lIns="0" tIns="0" rIns="0" bIns="0" rtlCol="0" anchor="t">
            <a:spAutoFit/>
          </a:bodyPr>
          <a:lstStyle/>
          <a:p>
            <a:pPr algn="ctr">
              <a:lnSpc>
                <a:spcPts val="10209"/>
              </a:lnSpc>
            </a:pPr>
            <a:r>
              <a:rPr lang="en-US" sz="6461" spc="-96">
                <a:solidFill>
                  <a:srgbClr val="00788D"/>
                </a:solidFill>
                <a:latin typeface="Inter"/>
              </a:rPr>
              <a:t>And a positive </a:t>
            </a:r>
          </a:p>
          <a:p>
            <a:pPr algn="ctr">
              <a:lnSpc>
                <a:spcPts val="10209"/>
              </a:lnSpc>
            </a:pPr>
            <a:r>
              <a:rPr lang="en-US" sz="6461" spc="-96">
                <a:solidFill>
                  <a:srgbClr val="00788D"/>
                </a:solidFill>
                <a:latin typeface="Inter"/>
              </a:rPr>
              <a:t>attitude!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F3"/>
        </a:solidFill>
        <a:effectLst/>
      </p:bgPr>
    </p:bg>
    <p:spTree>
      <p:nvGrpSpPr>
        <p:cNvPr id="1" name=""/>
        <p:cNvGrpSpPr/>
        <p:nvPr/>
      </p:nvGrpSpPr>
      <p:grpSpPr>
        <a:xfrm>
          <a:off x="0" y="0"/>
          <a:ext cx="0" cy="0"/>
          <a:chOff x="0" y="0"/>
          <a:chExt cx="0" cy="0"/>
        </a:xfrm>
      </p:grpSpPr>
      <p:sp>
        <p:nvSpPr>
          <p:cNvPr id="2" name="AutoShape 2"/>
          <p:cNvSpPr/>
          <p:nvPr/>
        </p:nvSpPr>
        <p:spPr>
          <a:xfrm>
            <a:off x="1601033" y="1931049"/>
            <a:ext cx="15085935" cy="0"/>
          </a:xfrm>
          <a:prstGeom prst="line">
            <a:avLst/>
          </a:prstGeom>
          <a:ln w="38100" cap="flat">
            <a:solidFill>
              <a:srgbClr val="FFA828"/>
            </a:solidFill>
            <a:prstDash val="solid"/>
            <a:headEnd type="none" w="sm" len="sm"/>
            <a:tailEnd type="none" w="sm" len="sm"/>
          </a:ln>
        </p:spPr>
        <p:txBody>
          <a:bodyPr/>
          <a:lstStyle/>
          <a:p>
            <a:endParaRPr lang="en-US"/>
          </a:p>
        </p:txBody>
      </p:sp>
      <p:sp>
        <p:nvSpPr>
          <p:cNvPr id="3" name="TextBox 3"/>
          <p:cNvSpPr txBox="1"/>
          <p:nvPr/>
        </p:nvSpPr>
        <p:spPr>
          <a:xfrm>
            <a:off x="1601033" y="540074"/>
            <a:ext cx="15085935" cy="1076325"/>
          </a:xfrm>
          <a:prstGeom prst="rect">
            <a:avLst/>
          </a:prstGeom>
        </p:spPr>
        <p:txBody>
          <a:bodyPr lIns="0" tIns="0" rIns="0" bIns="0" rtlCol="0" anchor="t">
            <a:spAutoFit/>
          </a:bodyPr>
          <a:lstStyle/>
          <a:p>
            <a:pPr marL="0" lvl="0" indent="0" algn="ctr">
              <a:lnSpc>
                <a:spcPts val="8491"/>
              </a:lnSpc>
            </a:pPr>
            <a:r>
              <a:rPr lang="en-US" sz="7076">
                <a:solidFill>
                  <a:srgbClr val="FFA828"/>
                </a:solidFill>
                <a:latin typeface="Alyssum"/>
              </a:rPr>
              <a:t>PIT 2024: </a:t>
            </a:r>
            <a:r>
              <a:rPr lang="en-US" sz="7076">
                <a:solidFill>
                  <a:srgbClr val="0097B2"/>
                </a:solidFill>
                <a:latin typeface="Alyssum"/>
              </a:rPr>
              <a:t>SCHEDULE</a:t>
            </a:r>
          </a:p>
        </p:txBody>
      </p:sp>
      <p:sp>
        <p:nvSpPr>
          <p:cNvPr id="4" name="TextBox 4"/>
          <p:cNvSpPr txBox="1"/>
          <p:nvPr/>
        </p:nvSpPr>
        <p:spPr>
          <a:xfrm>
            <a:off x="2898800" y="2143327"/>
            <a:ext cx="12950800" cy="2116770"/>
          </a:xfrm>
          <a:prstGeom prst="rect">
            <a:avLst/>
          </a:prstGeom>
        </p:spPr>
        <p:txBody>
          <a:bodyPr wrap="square" lIns="0" tIns="0" rIns="0" bIns="0" rtlCol="0" anchor="t">
            <a:spAutoFit/>
          </a:bodyPr>
          <a:lstStyle/>
          <a:p>
            <a:pPr algn="ctr">
              <a:lnSpc>
                <a:spcPts val="5652"/>
              </a:lnSpc>
            </a:pPr>
            <a:r>
              <a:rPr lang="en-US" sz="4037" spc="-60" dirty="0">
                <a:solidFill>
                  <a:srgbClr val="00788D"/>
                </a:solidFill>
                <a:latin typeface="Inter Bold"/>
              </a:rPr>
              <a:t>REMEMBER…</a:t>
            </a:r>
          </a:p>
          <a:p>
            <a:pPr algn="ctr">
              <a:lnSpc>
                <a:spcPts val="5652"/>
              </a:lnSpc>
            </a:pPr>
            <a:r>
              <a:rPr lang="en-US" sz="4037" spc="-60" dirty="0">
                <a:solidFill>
                  <a:srgbClr val="00788D"/>
                </a:solidFill>
                <a:latin typeface="Inter Bold"/>
              </a:rPr>
              <a:t>We are counting those experiencing homelessness</a:t>
            </a:r>
          </a:p>
          <a:p>
            <a:pPr algn="ctr">
              <a:lnSpc>
                <a:spcPts val="5652"/>
              </a:lnSpc>
            </a:pPr>
            <a:r>
              <a:rPr lang="en-US" sz="4037" spc="-60" dirty="0">
                <a:solidFill>
                  <a:srgbClr val="00788D"/>
                </a:solidFill>
                <a:latin typeface="Inter Bold"/>
              </a:rPr>
              <a:t>the night of January 25, 2023</a:t>
            </a:r>
          </a:p>
        </p:txBody>
      </p:sp>
      <p:sp>
        <p:nvSpPr>
          <p:cNvPr id="5" name="TextBox 5"/>
          <p:cNvSpPr txBox="1"/>
          <p:nvPr/>
        </p:nvSpPr>
        <p:spPr>
          <a:xfrm>
            <a:off x="3385028" y="4488698"/>
            <a:ext cx="1655550" cy="646190"/>
          </a:xfrm>
          <a:prstGeom prst="rect">
            <a:avLst/>
          </a:prstGeom>
        </p:spPr>
        <p:txBody>
          <a:bodyPr wrap="square" lIns="0" tIns="0" rIns="0" bIns="0" rtlCol="0" anchor="t">
            <a:spAutoFit/>
          </a:bodyPr>
          <a:lstStyle/>
          <a:p>
            <a:pPr>
              <a:lnSpc>
                <a:spcPts val="5354"/>
              </a:lnSpc>
            </a:pPr>
            <a:r>
              <a:rPr lang="en-US" sz="3824" spc="-57" dirty="0">
                <a:solidFill>
                  <a:srgbClr val="00788D"/>
                </a:solidFill>
                <a:latin typeface="Inter Bold"/>
              </a:rPr>
              <a:t>START</a:t>
            </a:r>
          </a:p>
        </p:txBody>
      </p:sp>
      <p:sp>
        <p:nvSpPr>
          <p:cNvPr id="6" name="TextBox 6"/>
          <p:cNvSpPr txBox="1"/>
          <p:nvPr/>
        </p:nvSpPr>
        <p:spPr>
          <a:xfrm>
            <a:off x="13917030" y="4488698"/>
            <a:ext cx="985943" cy="646190"/>
          </a:xfrm>
          <a:prstGeom prst="rect">
            <a:avLst/>
          </a:prstGeom>
        </p:spPr>
        <p:txBody>
          <a:bodyPr lIns="0" tIns="0" rIns="0" bIns="0" rtlCol="0" anchor="t">
            <a:spAutoFit/>
          </a:bodyPr>
          <a:lstStyle/>
          <a:p>
            <a:pPr>
              <a:lnSpc>
                <a:spcPts val="5354"/>
              </a:lnSpc>
            </a:pPr>
            <a:r>
              <a:rPr lang="en-US" sz="3824" spc="-57">
                <a:solidFill>
                  <a:srgbClr val="00788D"/>
                </a:solidFill>
                <a:latin typeface="Inter Bold"/>
              </a:rPr>
              <a:t>END</a:t>
            </a:r>
          </a:p>
        </p:txBody>
      </p:sp>
      <p:sp>
        <p:nvSpPr>
          <p:cNvPr id="7" name="TextBox 7"/>
          <p:cNvSpPr txBox="1"/>
          <p:nvPr/>
        </p:nvSpPr>
        <p:spPr>
          <a:xfrm>
            <a:off x="990600" y="5167456"/>
            <a:ext cx="6322128" cy="1322846"/>
          </a:xfrm>
          <a:prstGeom prst="rect">
            <a:avLst/>
          </a:prstGeom>
        </p:spPr>
        <p:txBody>
          <a:bodyPr wrap="square" lIns="0" tIns="0" rIns="0" bIns="0" rtlCol="0" anchor="t">
            <a:spAutoFit/>
          </a:bodyPr>
          <a:lstStyle/>
          <a:p>
            <a:pPr algn="ctr">
              <a:lnSpc>
                <a:spcPts val="5354"/>
              </a:lnSpc>
            </a:pPr>
            <a:r>
              <a:rPr lang="en-US" sz="3824" spc="-57" dirty="0">
                <a:solidFill>
                  <a:srgbClr val="00788D"/>
                </a:solidFill>
                <a:latin typeface="Inter"/>
              </a:rPr>
              <a:t>Thursday January 25, 2024</a:t>
            </a:r>
          </a:p>
          <a:p>
            <a:pPr algn="ctr">
              <a:lnSpc>
                <a:spcPts val="5354"/>
              </a:lnSpc>
            </a:pPr>
            <a:r>
              <a:rPr lang="en-US" sz="3824" spc="-57" dirty="0">
                <a:solidFill>
                  <a:srgbClr val="00788D"/>
                </a:solidFill>
                <a:latin typeface="Inter"/>
              </a:rPr>
              <a:t>12:00 NOON</a:t>
            </a:r>
          </a:p>
        </p:txBody>
      </p:sp>
      <p:sp>
        <p:nvSpPr>
          <p:cNvPr id="8" name="TextBox 8"/>
          <p:cNvSpPr txBox="1"/>
          <p:nvPr/>
        </p:nvSpPr>
        <p:spPr>
          <a:xfrm>
            <a:off x="11687733" y="5068213"/>
            <a:ext cx="5762067" cy="1322846"/>
          </a:xfrm>
          <a:prstGeom prst="rect">
            <a:avLst/>
          </a:prstGeom>
        </p:spPr>
        <p:txBody>
          <a:bodyPr wrap="square" lIns="0" tIns="0" rIns="0" bIns="0" rtlCol="0" anchor="t">
            <a:spAutoFit/>
          </a:bodyPr>
          <a:lstStyle/>
          <a:p>
            <a:pPr algn="ctr">
              <a:lnSpc>
                <a:spcPts val="5354"/>
              </a:lnSpc>
            </a:pPr>
            <a:r>
              <a:rPr lang="en-US" sz="3824" spc="-57" dirty="0">
                <a:solidFill>
                  <a:srgbClr val="00788D"/>
                </a:solidFill>
                <a:latin typeface="Inter"/>
              </a:rPr>
              <a:t>Friday January 26, 2024</a:t>
            </a:r>
          </a:p>
          <a:p>
            <a:pPr algn="ctr">
              <a:lnSpc>
                <a:spcPts val="5354"/>
              </a:lnSpc>
            </a:pPr>
            <a:r>
              <a:rPr lang="en-US" sz="3824" spc="-57" dirty="0">
                <a:solidFill>
                  <a:srgbClr val="00788D"/>
                </a:solidFill>
                <a:latin typeface="Inter"/>
              </a:rPr>
              <a:t>12:00 NOON</a:t>
            </a:r>
          </a:p>
        </p:txBody>
      </p:sp>
      <p:grpSp>
        <p:nvGrpSpPr>
          <p:cNvPr id="9" name="Group 9"/>
          <p:cNvGrpSpPr/>
          <p:nvPr/>
        </p:nvGrpSpPr>
        <p:grpSpPr>
          <a:xfrm>
            <a:off x="6997569" y="4581219"/>
            <a:ext cx="4962468" cy="2638104"/>
            <a:chOff x="0" y="0"/>
            <a:chExt cx="6616624" cy="3517473"/>
          </a:xfrm>
        </p:grpSpPr>
        <p:sp>
          <p:nvSpPr>
            <p:cNvPr id="10" name="Freeform 10"/>
            <p:cNvSpPr/>
            <p:nvPr/>
          </p:nvSpPr>
          <p:spPr>
            <a:xfrm>
              <a:off x="1610892" y="0"/>
              <a:ext cx="3394361" cy="3517473"/>
            </a:xfrm>
            <a:custGeom>
              <a:avLst/>
              <a:gdLst/>
              <a:ahLst/>
              <a:cxnLst/>
              <a:rect l="l" t="t" r="r" b="b"/>
              <a:pathLst>
                <a:path w="3394361" h="3517473">
                  <a:moveTo>
                    <a:pt x="0" y="0"/>
                  </a:moveTo>
                  <a:lnTo>
                    <a:pt x="3394361" y="0"/>
                  </a:lnTo>
                  <a:lnTo>
                    <a:pt x="3394361" y="3517473"/>
                  </a:lnTo>
                  <a:lnTo>
                    <a:pt x="0" y="35174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AutoShape 11"/>
            <p:cNvSpPr/>
            <p:nvPr/>
          </p:nvSpPr>
          <p:spPr>
            <a:xfrm>
              <a:off x="4884712" y="2235905"/>
              <a:ext cx="1731913" cy="0"/>
            </a:xfrm>
            <a:prstGeom prst="line">
              <a:avLst/>
            </a:prstGeom>
            <a:ln w="151098" cap="flat">
              <a:solidFill>
                <a:srgbClr val="FFA828"/>
              </a:solidFill>
              <a:prstDash val="solid"/>
              <a:headEnd type="none" w="sm" len="sm"/>
              <a:tailEnd type="arrow" w="med" len="sm"/>
            </a:ln>
          </p:spPr>
          <p:txBody>
            <a:bodyPr/>
            <a:lstStyle/>
            <a:p>
              <a:endParaRPr lang="en-US"/>
            </a:p>
          </p:txBody>
        </p:sp>
        <p:sp>
          <p:nvSpPr>
            <p:cNvPr id="12" name="AutoShape 12"/>
            <p:cNvSpPr/>
            <p:nvPr/>
          </p:nvSpPr>
          <p:spPr>
            <a:xfrm>
              <a:off x="0" y="2235905"/>
              <a:ext cx="1731913" cy="0"/>
            </a:xfrm>
            <a:prstGeom prst="line">
              <a:avLst/>
            </a:prstGeom>
            <a:ln w="151098" cap="flat">
              <a:solidFill>
                <a:srgbClr val="FFA828"/>
              </a:solidFill>
              <a:prstDash val="solid"/>
              <a:headEnd type="none" w="sm" len="sm"/>
              <a:tailEnd type="none" w="sm" len="sm"/>
            </a:ln>
          </p:spPr>
          <p:txBody>
            <a:bodyPr/>
            <a:lstStyle/>
            <a:p>
              <a:endParaRPr lang="en-US"/>
            </a:p>
          </p:txBody>
        </p:sp>
      </p:grpSp>
      <p:sp>
        <p:nvSpPr>
          <p:cNvPr id="13" name="TextBox 13"/>
          <p:cNvSpPr txBox="1"/>
          <p:nvPr/>
        </p:nvSpPr>
        <p:spPr>
          <a:xfrm>
            <a:off x="7306062" y="7466974"/>
            <a:ext cx="4345484" cy="688020"/>
          </a:xfrm>
          <a:prstGeom prst="rect">
            <a:avLst/>
          </a:prstGeom>
        </p:spPr>
        <p:txBody>
          <a:bodyPr lIns="0" tIns="0" rIns="0" bIns="0" rtlCol="0" anchor="t">
            <a:spAutoFit/>
          </a:bodyPr>
          <a:lstStyle/>
          <a:p>
            <a:pPr algn="ctr">
              <a:lnSpc>
                <a:spcPts val="5652"/>
              </a:lnSpc>
            </a:pPr>
            <a:r>
              <a:rPr lang="en-US" sz="4037" spc="-60">
                <a:solidFill>
                  <a:srgbClr val="00788D"/>
                </a:solidFill>
                <a:latin typeface="Inter"/>
              </a:rPr>
              <a:t>Weather Forecast:</a:t>
            </a:r>
          </a:p>
        </p:txBody>
      </p:sp>
      <p:pic>
        <p:nvPicPr>
          <p:cNvPr id="15" name="Picture 14" descr="A blue line with black text">
            <a:extLst>
              <a:ext uri="{FF2B5EF4-FFF2-40B4-BE49-F238E27FC236}">
                <a16:creationId xmlns:a16="http://schemas.microsoft.com/office/drawing/2014/main" id="{70C2A67C-50A3-D135-4C40-470E0413D0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2275" y="8220173"/>
            <a:ext cx="12963449" cy="18229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6F3"/>
        </a:solidFill>
        <a:effectLst/>
      </p:bgPr>
    </p:bg>
    <p:spTree>
      <p:nvGrpSpPr>
        <p:cNvPr id="1" name=""/>
        <p:cNvGrpSpPr/>
        <p:nvPr/>
      </p:nvGrpSpPr>
      <p:grpSpPr>
        <a:xfrm>
          <a:off x="0" y="0"/>
          <a:ext cx="0" cy="0"/>
          <a:chOff x="0" y="0"/>
          <a:chExt cx="0" cy="0"/>
        </a:xfrm>
      </p:grpSpPr>
      <p:sp>
        <p:nvSpPr>
          <p:cNvPr id="2" name="AutoShape 2"/>
          <p:cNvSpPr/>
          <p:nvPr/>
        </p:nvSpPr>
        <p:spPr>
          <a:xfrm>
            <a:off x="1601033" y="1931049"/>
            <a:ext cx="15085935" cy="0"/>
          </a:xfrm>
          <a:prstGeom prst="line">
            <a:avLst/>
          </a:prstGeom>
          <a:ln w="38100" cap="flat">
            <a:solidFill>
              <a:srgbClr val="FFA828"/>
            </a:solidFill>
            <a:prstDash val="solid"/>
            <a:headEnd type="none" w="sm" len="sm"/>
            <a:tailEnd type="none" w="sm" len="sm"/>
          </a:ln>
        </p:spPr>
        <p:txBody>
          <a:bodyPr/>
          <a:lstStyle/>
          <a:p>
            <a:endParaRPr lang="en-US"/>
          </a:p>
        </p:txBody>
      </p:sp>
      <p:grpSp>
        <p:nvGrpSpPr>
          <p:cNvPr id="3" name="Group 3"/>
          <p:cNvGrpSpPr/>
          <p:nvPr/>
        </p:nvGrpSpPr>
        <p:grpSpPr>
          <a:xfrm>
            <a:off x="1066800" y="4987472"/>
            <a:ext cx="3086100" cy="3086100"/>
            <a:chOff x="0" y="0"/>
            <a:chExt cx="812800" cy="812800"/>
          </a:xfrm>
        </p:grpSpPr>
        <p:sp>
          <p:nvSpPr>
            <p:cNvPr id="4" name="Freeform 4"/>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0097B2"/>
            </a:solidFill>
          </p:spPr>
          <p:txBody>
            <a:bodyPr/>
            <a:lstStyle/>
            <a:p>
              <a:endParaRPr lang="en-US"/>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03"/>
                </a:lnSpc>
              </a:pPr>
              <a:endParaRPr/>
            </a:p>
          </p:txBody>
        </p:sp>
      </p:grpSp>
      <p:sp>
        <p:nvSpPr>
          <p:cNvPr id="6" name="TextBox 6"/>
          <p:cNvSpPr txBox="1"/>
          <p:nvPr/>
        </p:nvSpPr>
        <p:spPr>
          <a:xfrm>
            <a:off x="1601033" y="540074"/>
            <a:ext cx="15085935" cy="1076325"/>
          </a:xfrm>
          <a:prstGeom prst="rect">
            <a:avLst/>
          </a:prstGeom>
        </p:spPr>
        <p:txBody>
          <a:bodyPr lIns="0" tIns="0" rIns="0" bIns="0" rtlCol="0" anchor="t">
            <a:spAutoFit/>
          </a:bodyPr>
          <a:lstStyle/>
          <a:p>
            <a:pPr marL="0" lvl="0" indent="0" algn="ctr">
              <a:lnSpc>
                <a:spcPts val="8491"/>
              </a:lnSpc>
            </a:pPr>
            <a:r>
              <a:rPr lang="en-US" sz="7076">
                <a:solidFill>
                  <a:srgbClr val="FFA828"/>
                </a:solidFill>
                <a:latin typeface="Alyssum"/>
              </a:rPr>
              <a:t>PIT 2024: </a:t>
            </a:r>
            <a:r>
              <a:rPr lang="en-US" sz="7076">
                <a:solidFill>
                  <a:srgbClr val="0097B2"/>
                </a:solidFill>
                <a:latin typeface="Alyssum"/>
              </a:rPr>
              <a:t>NEXT STEPS</a:t>
            </a:r>
          </a:p>
        </p:txBody>
      </p:sp>
      <p:sp>
        <p:nvSpPr>
          <p:cNvPr id="7" name="TextBox 7"/>
          <p:cNvSpPr txBox="1"/>
          <p:nvPr/>
        </p:nvSpPr>
        <p:spPr>
          <a:xfrm>
            <a:off x="2212399" y="2070615"/>
            <a:ext cx="13863201" cy="2269157"/>
          </a:xfrm>
          <a:prstGeom prst="rect">
            <a:avLst/>
          </a:prstGeom>
        </p:spPr>
        <p:txBody>
          <a:bodyPr lIns="0" tIns="0" rIns="0" bIns="0" rtlCol="0" anchor="t">
            <a:spAutoFit/>
          </a:bodyPr>
          <a:lstStyle/>
          <a:p>
            <a:pPr algn="ctr">
              <a:lnSpc>
                <a:spcPts val="6078"/>
              </a:lnSpc>
            </a:pPr>
            <a:r>
              <a:rPr lang="en-US" sz="4341" spc="-65">
                <a:solidFill>
                  <a:srgbClr val="00788D"/>
                </a:solidFill>
                <a:latin typeface="Inter"/>
              </a:rPr>
              <a:t>Volunteers that are not part of a pre-assigned agency group will be contacted and asked which shift they would like to volunteer for:</a:t>
            </a:r>
          </a:p>
        </p:txBody>
      </p:sp>
      <p:sp>
        <p:nvSpPr>
          <p:cNvPr id="8" name="TextBox 8"/>
          <p:cNvSpPr txBox="1"/>
          <p:nvPr/>
        </p:nvSpPr>
        <p:spPr>
          <a:xfrm>
            <a:off x="0" y="8451830"/>
            <a:ext cx="17866265" cy="1384396"/>
          </a:xfrm>
          <a:prstGeom prst="rect">
            <a:avLst/>
          </a:prstGeom>
        </p:spPr>
        <p:txBody>
          <a:bodyPr lIns="0" tIns="0" rIns="0" bIns="0" rtlCol="0" anchor="t">
            <a:spAutoFit/>
          </a:bodyPr>
          <a:lstStyle/>
          <a:p>
            <a:pPr algn="ctr">
              <a:lnSpc>
                <a:spcPts val="5461"/>
              </a:lnSpc>
              <a:spcBef>
                <a:spcPct val="0"/>
              </a:spcBef>
            </a:pPr>
            <a:r>
              <a:rPr lang="en-US" sz="4551">
                <a:solidFill>
                  <a:srgbClr val="FFA828"/>
                </a:solidFill>
                <a:latin typeface="Alyssum"/>
              </a:rPr>
              <a:t>DETAILS ON LOCATION TO START SHIFT WILL BE PROVIDED 1-DAY PRIOR TO THE PIT COUNT</a:t>
            </a:r>
          </a:p>
        </p:txBody>
      </p:sp>
      <p:grpSp>
        <p:nvGrpSpPr>
          <p:cNvPr id="9" name="Group 9"/>
          <p:cNvGrpSpPr/>
          <p:nvPr/>
        </p:nvGrpSpPr>
        <p:grpSpPr>
          <a:xfrm>
            <a:off x="5334000" y="4987472"/>
            <a:ext cx="3086100" cy="3086100"/>
            <a:chOff x="0" y="0"/>
            <a:chExt cx="812800" cy="812800"/>
          </a:xfrm>
        </p:grpSpPr>
        <p:sp>
          <p:nvSpPr>
            <p:cNvPr id="10" name="Freeform 10"/>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0097B2"/>
            </a:solidFill>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03"/>
                </a:lnSpc>
              </a:pPr>
              <a:endParaRPr/>
            </a:p>
          </p:txBody>
        </p:sp>
      </p:grpSp>
      <p:grpSp>
        <p:nvGrpSpPr>
          <p:cNvPr id="12" name="Group 12"/>
          <p:cNvGrpSpPr/>
          <p:nvPr/>
        </p:nvGrpSpPr>
        <p:grpSpPr>
          <a:xfrm>
            <a:off x="9448800" y="4963315"/>
            <a:ext cx="3086100" cy="3086100"/>
            <a:chOff x="0" y="0"/>
            <a:chExt cx="812800" cy="812800"/>
          </a:xfrm>
        </p:grpSpPr>
        <p:sp>
          <p:nvSpPr>
            <p:cNvPr id="13" name="Freeform 13"/>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0097B2"/>
            </a:solidFill>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03"/>
                </a:lnSpc>
              </a:pPr>
              <a:endParaRPr/>
            </a:p>
          </p:txBody>
        </p:sp>
      </p:grpSp>
      <p:sp>
        <p:nvSpPr>
          <p:cNvPr id="15" name="TextBox 15"/>
          <p:cNvSpPr txBox="1"/>
          <p:nvPr/>
        </p:nvSpPr>
        <p:spPr>
          <a:xfrm>
            <a:off x="1643845" y="5078715"/>
            <a:ext cx="2106760" cy="1069478"/>
          </a:xfrm>
          <a:prstGeom prst="rect">
            <a:avLst/>
          </a:prstGeom>
        </p:spPr>
        <p:txBody>
          <a:bodyPr wrap="square" lIns="0" tIns="0" rIns="0" bIns="0" rtlCol="0" anchor="t">
            <a:spAutoFit/>
          </a:bodyPr>
          <a:lstStyle/>
          <a:p>
            <a:pPr algn="ctr">
              <a:lnSpc>
                <a:spcPts val="4295"/>
              </a:lnSpc>
            </a:pPr>
            <a:r>
              <a:rPr lang="en-US" sz="3068" dirty="0">
                <a:solidFill>
                  <a:srgbClr val="FFFFFF"/>
                </a:solidFill>
                <a:latin typeface="Canva Sans Bold"/>
              </a:rPr>
              <a:t>Shift 1</a:t>
            </a:r>
          </a:p>
          <a:p>
            <a:pPr algn="ctr">
              <a:lnSpc>
                <a:spcPts val="4295"/>
              </a:lnSpc>
            </a:pPr>
            <a:r>
              <a:rPr lang="en-US" sz="3068" dirty="0">
                <a:solidFill>
                  <a:srgbClr val="FFFFFF"/>
                </a:solidFill>
                <a:latin typeface="Canva Sans Bold"/>
              </a:rPr>
              <a:t>1/25/2024</a:t>
            </a:r>
          </a:p>
        </p:txBody>
      </p:sp>
      <p:sp>
        <p:nvSpPr>
          <p:cNvPr id="16" name="TextBox 16"/>
          <p:cNvSpPr txBox="1"/>
          <p:nvPr/>
        </p:nvSpPr>
        <p:spPr>
          <a:xfrm>
            <a:off x="1712882" y="6274500"/>
            <a:ext cx="1793936" cy="1530288"/>
          </a:xfrm>
          <a:prstGeom prst="rect">
            <a:avLst/>
          </a:prstGeom>
        </p:spPr>
        <p:txBody>
          <a:bodyPr lIns="0" tIns="0" rIns="0" bIns="0" rtlCol="0" anchor="t">
            <a:spAutoFit/>
          </a:bodyPr>
          <a:lstStyle/>
          <a:p>
            <a:pPr marL="0" lvl="0" indent="0" algn="ctr">
              <a:lnSpc>
                <a:spcPts val="4119"/>
              </a:lnSpc>
              <a:spcBef>
                <a:spcPct val="0"/>
              </a:spcBef>
            </a:pPr>
            <a:r>
              <a:rPr lang="en-US" sz="2942" u="none" strike="noStrike">
                <a:solidFill>
                  <a:srgbClr val="FFFFFF"/>
                </a:solidFill>
                <a:latin typeface="Canva Sans Bold"/>
              </a:rPr>
              <a:t>12:00 PM </a:t>
            </a:r>
          </a:p>
          <a:p>
            <a:pPr marL="0" lvl="0" indent="0" algn="ctr">
              <a:lnSpc>
                <a:spcPts val="4119"/>
              </a:lnSpc>
              <a:spcBef>
                <a:spcPct val="0"/>
              </a:spcBef>
            </a:pPr>
            <a:r>
              <a:rPr lang="en-US" sz="2942" u="none" strike="noStrike">
                <a:solidFill>
                  <a:srgbClr val="FFFFFF"/>
                </a:solidFill>
                <a:latin typeface="Canva Sans Bold"/>
              </a:rPr>
              <a:t>to </a:t>
            </a:r>
          </a:p>
          <a:p>
            <a:pPr marL="0" lvl="0" indent="0" algn="ctr">
              <a:lnSpc>
                <a:spcPts val="4119"/>
              </a:lnSpc>
              <a:spcBef>
                <a:spcPct val="0"/>
              </a:spcBef>
            </a:pPr>
            <a:r>
              <a:rPr lang="en-US" sz="2942" u="none" strike="noStrike">
                <a:solidFill>
                  <a:srgbClr val="FFFFFF"/>
                </a:solidFill>
                <a:latin typeface="Canva Sans Bold"/>
              </a:rPr>
              <a:t>4:00 PM</a:t>
            </a:r>
          </a:p>
        </p:txBody>
      </p:sp>
      <p:sp>
        <p:nvSpPr>
          <p:cNvPr id="17" name="TextBox 17"/>
          <p:cNvSpPr txBox="1"/>
          <p:nvPr/>
        </p:nvSpPr>
        <p:spPr>
          <a:xfrm>
            <a:off x="5913289" y="5138910"/>
            <a:ext cx="2109005" cy="1069478"/>
          </a:xfrm>
          <a:prstGeom prst="rect">
            <a:avLst/>
          </a:prstGeom>
        </p:spPr>
        <p:txBody>
          <a:bodyPr wrap="square" lIns="0" tIns="0" rIns="0" bIns="0" rtlCol="0" anchor="t">
            <a:spAutoFit/>
          </a:bodyPr>
          <a:lstStyle/>
          <a:p>
            <a:pPr algn="ctr">
              <a:lnSpc>
                <a:spcPts val="4295"/>
              </a:lnSpc>
            </a:pPr>
            <a:r>
              <a:rPr lang="en-US" sz="3068" dirty="0">
                <a:solidFill>
                  <a:srgbClr val="FFFFFF"/>
                </a:solidFill>
                <a:latin typeface="Canva Sans Bold"/>
              </a:rPr>
              <a:t>Shift 2</a:t>
            </a:r>
          </a:p>
          <a:p>
            <a:pPr algn="ctr">
              <a:lnSpc>
                <a:spcPts val="4295"/>
              </a:lnSpc>
            </a:pPr>
            <a:r>
              <a:rPr lang="en-US" sz="3068" dirty="0">
                <a:solidFill>
                  <a:srgbClr val="FFFFFF"/>
                </a:solidFill>
                <a:latin typeface="Canva Sans Bold"/>
              </a:rPr>
              <a:t>1/25/2024</a:t>
            </a:r>
          </a:p>
        </p:txBody>
      </p:sp>
      <p:sp>
        <p:nvSpPr>
          <p:cNvPr id="18" name="TextBox 18"/>
          <p:cNvSpPr txBox="1"/>
          <p:nvPr/>
        </p:nvSpPr>
        <p:spPr>
          <a:xfrm>
            <a:off x="6068589" y="6334696"/>
            <a:ext cx="1621411" cy="1530288"/>
          </a:xfrm>
          <a:prstGeom prst="rect">
            <a:avLst/>
          </a:prstGeom>
        </p:spPr>
        <p:txBody>
          <a:bodyPr lIns="0" tIns="0" rIns="0" bIns="0" rtlCol="0" anchor="t">
            <a:spAutoFit/>
          </a:bodyPr>
          <a:lstStyle/>
          <a:p>
            <a:pPr marL="0" lvl="0" indent="0" algn="ctr">
              <a:lnSpc>
                <a:spcPts val="4119"/>
              </a:lnSpc>
              <a:spcBef>
                <a:spcPct val="0"/>
              </a:spcBef>
            </a:pPr>
            <a:r>
              <a:rPr lang="en-US" sz="2942">
                <a:solidFill>
                  <a:srgbClr val="FFFFFF"/>
                </a:solidFill>
                <a:latin typeface="Canva Sans Bold"/>
              </a:rPr>
              <a:t>4</a:t>
            </a:r>
            <a:r>
              <a:rPr lang="en-US" sz="2942" u="none" strike="noStrike">
                <a:solidFill>
                  <a:srgbClr val="FFFFFF"/>
                </a:solidFill>
                <a:latin typeface="Canva Sans Bold"/>
              </a:rPr>
              <a:t>:00 PM </a:t>
            </a:r>
          </a:p>
          <a:p>
            <a:pPr marL="0" lvl="0" indent="0" algn="ctr">
              <a:lnSpc>
                <a:spcPts val="4119"/>
              </a:lnSpc>
              <a:spcBef>
                <a:spcPct val="0"/>
              </a:spcBef>
            </a:pPr>
            <a:r>
              <a:rPr lang="en-US" sz="2942" u="none" strike="noStrike">
                <a:solidFill>
                  <a:srgbClr val="FFFFFF"/>
                </a:solidFill>
                <a:latin typeface="Canva Sans Bold"/>
              </a:rPr>
              <a:t>to </a:t>
            </a:r>
          </a:p>
          <a:p>
            <a:pPr marL="0" lvl="0" indent="0" algn="ctr">
              <a:lnSpc>
                <a:spcPts val="4119"/>
              </a:lnSpc>
              <a:spcBef>
                <a:spcPct val="0"/>
              </a:spcBef>
            </a:pPr>
            <a:r>
              <a:rPr lang="en-US" sz="2942" u="none" strike="noStrike">
                <a:solidFill>
                  <a:srgbClr val="FFFFFF"/>
                </a:solidFill>
                <a:latin typeface="Canva Sans Bold"/>
              </a:rPr>
              <a:t>8:00 PM</a:t>
            </a:r>
          </a:p>
        </p:txBody>
      </p:sp>
      <p:sp>
        <p:nvSpPr>
          <p:cNvPr id="19" name="TextBox 19"/>
          <p:cNvSpPr txBox="1"/>
          <p:nvPr/>
        </p:nvSpPr>
        <p:spPr>
          <a:xfrm>
            <a:off x="10016712" y="5114753"/>
            <a:ext cx="2120383" cy="1069478"/>
          </a:xfrm>
          <a:prstGeom prst="rect">
            <a:avLst/>
          </a:prstGeom>
        </p:spPr>
        <p:txBody>
          <a:bodyPr wrap="square" lIns="0" tIns="0" rIns="0" bIns="0" rtlCol="0" anchor="t">
            <a:spAutoFit/>
          </a:bodyPr>
          <a:lstStyle/>
          <a:p>
            <a:pPr algn="ctr">
              <a:lnSpc>
                <a:spcPts val="4295"/>
              </a:lnSpc>
            </a:pPr>
            <a:r>
              <a:rPr lang="en-US" sz="3068" dirty="0">
                <a:solidFill>
                  <a:srgbClr val="FFFFFF"/>
                </a:solidFill>
                <a:latin typeface="Canva Sans Bold"/>
              </a:rPr>
              <a:t>Shift 3</a:t>
            </a:r>
          </a:p>
          <a:p>
            <a:pPr algn="ctr">
              <a:lnSpc>
                <a:spcPts val="4295"/>
              </a:lnSpc>
            </a:pPr>
            <a:r>
              <a:rPr lang="en-US" sz="3068" dirty="0">
                <a:solidFill>
                  <a:srgbClr val="FFFFFF"/>
                </a:solidFill>
                <a:latin typeface="Canva Sans Bold"/>
              </a:rPr>
              <a:t>1/26/2024</a:t>
            </a:r>
          </a:p>
        </p:txBody>
      </p:sp>
      <p:sp>
        <p:nvSpPr>
          <p:cNvPr id="20" name="TextBox 20"/>
          <p:cNvSpPr txBox="1"/>
          <p:nvPr/>
        </p:nvSpPr>
        <p:spPr>
          <a:xfrm>
            <a:off x="10138981" y="6310539"/>
            <a:ext cx="1749837" cy="1530288"/>
          </a:xfrm>
          <a:prstGeom prst="rect">
            <a:avLst/>
          </a:prstGeom>
        </p:spPr>
        <p:txBody>
          <a:bodyPr wrap="square" lIns="0" tIns="0" rIns="0" bIns="0" rtlCol="0" anchor="t">
            <a:spAutoFit/>
          </a:bodyPr>
          <a:lstStyle/>
          <a:p>
            <a:pPr marL="0" lvl="0" indent="0" algn="ctr">
              <a:lnSpc>
                <a:spcPts val="4119"/>
              </a:lnSpc>
              <a:spcBef>
                <a:spcPct val="0"/>
              </a:spcBef>
            </a:pPr>
            <a:r>
              <a:rPr lang="en-US" sz="2942" dirty="0">
                <a:solidFill>
                  <a:srgbClr val="FFFFFF"/>
                </a:solidFill>
                <a:latin typeface="Canva Sans Bold"/>
              </a:rPr>
              <a:t>5</a:t>
            </a:r>
            <a:r>
              <a:rPr lang="en-US" sz="2942" u="none" strike="noStrike" dirty="0">
                <a:solidFill>
                  <a:srgbClr val="FFFFFF"/>
                </a:solidFill>
                <a:latin typeface="Canva Sans Bold"/>
              </a:rPr>
              <a:t>:00 AM</a:t>
            </a:r>
          </a:p>
          <a:p>
            <a:pPr marL="0" lvl="0" indent="0" algn="ctr">
              <a:lnSpc>
                <a:spcPts val="4119"/>
              </a:lnSpc>
              <a:spcBef>
                <a:spcPct val="0"/>
              </a:spcBef>
            </a:pPr>
            <a:r>
              <a:rPr lang="en-US" sz="2942" u="none" strike="noStrike" dirty="0">
                <a:solidFill>
                  <a:srgbClr val="FFFFFF"/>
                </a:solidFill>
                <a:latin typeface="Canva Sans Bold"/>
              </a:rPr>
              <a:t>to </a:t>
            </a:r>
          </a:p>
          <a:p>
            <a:pPr marL="0" lvl="0" indent="0" algn="ctr">
              <a:lnSpc>
                <a:spcPts val="4119"/>
              </a:lnSpc>
              <a:spcBef>
                <a:spcPct val="0"/>
              </a:spcBef>
            </a:pPr>
            <a:r>
              <a:rPr lang="en-US" sz="2942" u="none" strike="noStrike" dirty="0">
                <a:solidFill>
                  <a:srgbClr val="FFFFFF"/>
                </a:solidFill>
                <a:latin typeface="Canva Sans Bold"/>
              </a:rPr>
              <a:t>9:00 AM</a:t>
            </a:r>
          </a:p>
        </p:txBody>
      </p:sp>
      <p:grpSp>
        <p:nvGrpSpPr>
          <p:cNvPr id="21" name="Group 12">
            <a:extLst>
              <a:ext uri="{FF2B5EF4-FFF2-40B4-BE49-F238E27FC236}">
                <a16:creationId xmlns:a16="http://schemas.microsoft.com/office/drawing/2014/main" id="{E815F17A-1772-5477-BEE1-195BA143F109}"/>
              </a:ext>
            </a:extLst>
          </p:cNvPr>
          <p:cNvGrpSpPr/>
          <p:nvPr/>
        </p:nvGrpSpPr>
        <p:grpSpPr>
          <a:xfrm>
            <a:off x="13473442" y="4956424"/>
            <a:ext cx="3086100" cy="3086100"/>
            <a:chOff x="0" y="0"/>
            <a:chExt cx="812800" cy="812800"/>
          </a:xfrm>
        </p:grpSpPr>
        <p:sp>
          <p:nvSpPr>
            <p:cNvPr id="22" name="Freeform 13">
              <a:extLst>
                <a:ext uri="{FF2B5EF4-FFF2-40B4-BE49-F238E27FC236}">
                  <a16:creationId xmlns:a16="http://schemas.microsoft.com/office/drawing/2014/main" id="{87918148-5272-A3B7-0825-6E6BBE24A32C}"/>
                </a:ext>
              </a:extLst>
            </p:cNvPr>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0097B2"/>
            </a:solidFill>
          </p:spPr>
          <p:txBody>
            <a:bodyPr/>
            <a:lstStyle/>
            <a:p>
              <a:endParaRPr lang="en-US"/>
            </a:p>
          </p:txBody>
        </p:sp>
        <p:sp>
          <p:nvSpPr>
            <p:cNvPr id="23" name="TextBox 14">
              <a:extLst>
                <a:ext uri="{FF2B5EF4-FFF2-40B4-BE49-F238E27FC236}">
                  <a16:creationId xmlns:a16="http://schemas.microsoft.com/office/drawing/2014/main" id="{7297307D-FF44-9E97-4088-05A184B482EC}"/>
                </a:ext>
              </a:extLst>
            </p:cNvPr>
            <p:cNvSpPr txBox="1"/>
            <p:nvPr/>
          </p:nvSpPr>
          <p:spPr>
            <a:xfrm>
              <a:off x="0" y="-38100"/>
              <a:ext cx="812800" cy="850900"/>
            </a:xfrm>
            <a:prstGeom prst="rect">
              <a:avLst/>
            </a:prstGeom>
          </p:spPr>
          <p:txBody>
            <a:bodyPr lIns="50800" tIns="50800" rIns="50800" bIns="50800" rtlCol="0" anchor="ctr"/>
            <a:lstStyle/>
            <a:p>
              <a:pPr algn="ctr">
                <a:lnSpc>
                  <a:spcPts val="2603"/>
                </a:lnSpc>
              </a:pPr>
              <a:endParaRPr/>
            </a:p>
          </p:txBody>
        </p:sp>
      </p:grpSp>
      <p:sp>
        <p:nvSpPr>
          <p:cNvPr id="24" name="TextBox 19">
            <a:extLst>
              <a:ext uri="{FF2B5EF4-FFF2-40B4-BE49-F238E27FC236}">
                <a16:creationId xmlns:a16="http://schemas.microsoft.com/office/drawing/2014/main" id="{01E88C52-8C9D-AC60-6710-FF649BF08341}"/>
              </a:ext>
            </a:extLst>
          </p:cNvPr>
          <p:cNvSpPr txBox="1"/>
          <p:nvPr/>
        </p:nvSpPr>
        <p:spPr>
          <a:xfrm>
            <a:off x="14041354" y="5107862"/>
            <a:ext cx="2120383" cy="1069478"/>
          </a:xfrm>
          <a:prstGeom prst="rect">
            <a:avLst/>
          </a:prstGeom>
        </p:spPr>
        <p:txBody>
          <a:bodyPr wrap="square" lIns="0" tIns="0" rIns="0" bIns="0" rtlCol="0" anchor="t">
            <a:spAutoFit/>
          </a:bodyPr>
          <a:lstStyle/>
          <a:p>
            <a:pPr algn="ctr">
              <a:lnSpc>
                <a:spcPts val="4295"/>
              </a:lnSpc>
            </a:pPr>
            <a:r>
              <a:rPr lang="en-US" sz="3068" dirty="0">
                <a:solidFill>
                  <a:srgbClr val="FFFFFF"/>
                </a:solidFill>
                <a:latin typeface="Canva Sans Bold"/>
              </a:rPr>
              <a:t>Shift 4</a:t>
            </a:r>
          </a:p>
          <a:p>
            <a:pPr algn="ctr">
              <a:lnSpc>
                <a:spcPts val="4295"/>
              </a:lnSpc>
            </a:pPr>
            <a:r>
              <a:rPr lang="en-US" sz="3068" dirty="0">
                <a:solidFill>
                  <a:srgbClr val="FFFFFF"/>
                </a:solidFill>
                <a:latin typeface="Canva Sans Bold"/>
              </a:rPr>
              <a:t>1/26/2024</a:t>
            </a:r>
          </a:p>
        </p:txBody>
      </p:sp>
      <p:sp>
        <p:nvSpPr>
          <p:cNvPr id="25" name="TextBox 20">
            <a:extLst>
              <a:ext uri="{FF2B5EF4-FFF2-40B4-BE49-F238E27FC236}">
                <a16:creationId xmlns:a16="http://schemas.microsoft.com/office/drawing/2014/main" id="{7D66A094-1702-33B3-A4DD-8E01F67D9DE7}"/>
              </a:ext>
            </a:extLst>
          </p:cNvPr>
          <p:cNvSpPr txBox="1"/>
          <p:nvPr/>
        </p:nvSpPr>
        <p:spPr>
          <a:xfrm>
            <a:off x="14163623" y="6303648"/>
            <a:ext cx="1749837" cy="1530288"/>
          </a:xfrm>
          <a:prstGeom prst="rect">
            <a:avLst/>
          </a:prstGeom>
        </p:spPr>
        <p:txBody>
          <a:bodyPr wrap="square" lIns="0" tIns="0" rIns="0" bIns="0" rtlCol="0" anchor="t">
            <a:spAutoFit/>
          </a:bodyPr>
          <a:lstStyle/>
          <a:p>
            <a:pPr marL="0" lvl="0" indent="0" algn="ctr">
              <a:lnSpc>
                <a:spcPts val="4119"/>
              </a:lnSpc>
              <a:spcBef>
                <a:spcPct val="0"/>
              </a:spcBef>
            </a:pPr>
            <a:r>
              <a:rPr lang="en-US" sz="2942" dirty="0">
                <a:solidFill>
                  <a:srgbClr val="FFFFFF"/>
                </a:solidFill>
                <a:latin typeface="Canva Sans Bold"/>
              </a:rPr>
              <a:t>9</a:t>
            </a:r>
            <a:r>
              <a:rPr lang="en-US" sz="2942" u="none" strike="noStrike" dirty="0">
                <a:solidFill>
                  <a:srgbClr val="FFFFFF"/>
                </a:solidFill>
                <a:latin typeface="Canva Sans Bold"/>
              </a:rPr>
              <a:t>:00 AM</a:t>
            </a:r>
          </a:p>
          <a:p>
            <a:pPr marL="0" lvl="0" indent="0" algn="ctr">
              <a:lnSpc>
                <a:spcPts val="4119"/>
              </a:lnSpc>
              <a:spcBef>
                <a:spcPct val="0"/>
              </a:spcBef>
            </a:pPr>
            <a:r>
              <a:rPr lang="en-US" sz="2942" u="none" strike="noStrike" dirty="0">
                <a:solidFill>
                  <a:srgbClr val="FFFFFF"/>
                </a:solidFill>
                <a:latin typeface="Canva Sans Bold"/>
              </a:rPr>
              <a:t>to </a:t>
            </a:r>
          </a:p>
          <a:p>
            <a:pPr marL="0" lvl="0" indent="0" algn="ctr">
              <a:lnSpc>
                <a:spcPts val="4119"/>
              </a:lnSpc>
              <a:spcBef>
                <a:spcPct val="0"/>
              </a:spcBef>
            </a:pPr>
            <a:r>
              <a:rPr lang="en-US" sz="2942" u="none" strike="noStrike" dirty="0">
                <a:solidFill>
                  <a:srgbClr val="FFFFFF"/>
                </a:solidFill>
                <a:latin typeface="Canva Sans Bold"/>
              </a:rPr>
              <a:t>12:00 PM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6F3"/>
        </a:solidFill>
        <a:effectLst/>
      </p:bgPr>
    </p:bg>
    <p:spTree>
      <p:nvGrpSpPr>
        <p:cNvPr id="1" name=""/>
        <p:cNvGrpSpPr/>
        <p:nvPr/>
      </p:nvGrpSpPr>
      <p:grpSpPr>
        <a:xfrm>
          <a:off x="0" y="0"/>
          <a:ext cx="0" cy="0"/>
          <a:chOff x="0" y="0"/>
          <a:chExt cx="0" cy="0"/>
        </a:xfrm>
      </p:grpSpPr>
      <p:sp>
        <p:nvSpPr>
          <p:cNvPr id="2" name="AutoShape 2"/>
          <p:cNvSpPr/>
          <p:nvPr/>
        </p:nvSpPr>
        <p:spPr>
          <a:xfrm>
            <a:off x="1601033" y="1931049"/>
            <a:ext cx="15085935" cy="0"/>
          </a:xfrm>
          <a:prstGeom prst="line">
            <a:avLst/>
          </a:prstGeom>
          <a:ln w="38100" cap="flat">
            <a:solidFill>
              <a:srgbClr val="FFA828"/>
            </a:solidFill>
            <a:prstDash val="solid"/>
            <a:headEnd type="none" w="sm" len="sm"/>
            <a:tailEnd type="none" w="sm" len="sm"/>
          </a:ln>
        </p:spPr>
        <p:txBody>
          <a:bodyPr/>
          <a:lstStyle/>
          <a:p>
            <a:endParaRPr lang="en-US"/>
          </a:p>
        </p:txBody>
      </p:sp>
      <p:sp>
        <p:nvSpPr>
          <p:cNvPr id="3" name="TextBox 3"/>
          <p:cNvSpPr txBox="1"/>
          <p:nvPr/>
        </p:nvSpPr>
        <p:spPr>
          <a:xfrm>
            <a:off x="1601033" y="540074"/>
            <a:ext cx="15085935" cy="1076325"/>
          </a:xfrm>
          <a:prstGeom prst="rect">
            <a:avLst/>
          </a:prstGeom>
        </p:spPr>
        <p:txBody>
          <a:bodyPr lIns="0" tIns="0" rIns="0" bIns="0" rtlCol="0" anchor="t">
            <a:spAutoFit/>
          </a:bodyPr>
          <a:lstStyle/>
          <a:p>
            <a:pPr marL="0" lvl="0" indent="0" algn="ctr">
              <a:lnSpc>
                <a:spcPts val="8491"/>
              </a:lnSpc>
            </a:pPr>
            <a:r>
              <a:rPr lang="en-US" sz="7076">
                <a:solidFill>
                  <a:srgbClr val="FFA828"/>
                </a:solidFill>
                <a:latin typeface="Alyssum"/>
              </a:rPr>
              <a:t>PIT 2024: </a:t>
            </a:r>
            <a:r>
              <a:rPr lang="en-US" sz="7076">
                <a:solidFill>
                  <a:srgbClr val="0097B2"/>
                </a:solidFill>
                <a:latin typeface="Alyssum"/>
              </a:rPr>
              <a:t>LIVE SUPPORT</a:t>
            </a:r>
          </a:p>
        </p:txBody>
      </p:sp>
      <p:sp>
        <p:nvSpPr>
          <p:cNvPr id="4" name="TextBox 4"/>
          <p:cNvSpPr txBox="1"/>
          <p:nvPr/>
        </p:nvSpPr>
        <p:spPr>
          <a:xfrm>
            <a:off x="6762824" y="2143327"/>
            <a:ext cx="5048176" cy="688020"/>
          </a:xfrm>
          <a:prstGeom prst="rect">
            <a:avLst/>
          </a:prstGeom>
        </p:spPr>
        <p:txBody>
          <a:bodyPr wrap="square" lIns="0" tIns="0" rIns="0" bIns="0" rtlCol="0" anchor="t">
            <a:spAutoFit/>
          </a:bodyPr>
          <a:lstStyle/>
          <a:p>
            <a:pPr algn="ctr">
              <a:lnSpc>
                <a:spcPts val="5652"/>
              </a:lnSpc>
            </a:pPr>
            <a:r>
              <a:rPr lang="en-US" sz="4037" spc="-60" dirty="0">
                <a:solidFill>
                  <a:srgbClr val="00788D"/>
                </a:solidFill>
                <a:latin typeface="Inter Bold"/>
              </a:rPr>
              <a:t>During Hours of PIT</a:t>
            </a:r>
          </a:p>
        </p:txBody>
      </p:sp>
      <p:sp>
        <p:nvSpPr>
          <p:cNvPr id="5" name="TextBox 5"/>
          <p:cNvSpPr txBox="1"/>
          <p:nvPr/>
        </p:nvSpPr>
        <p:spPr>
          <a:xfrm>
            <a:off x="8799047" y="3809140"/>
            <a:ext cx="689906" cy="646190"/>
          </a:xfrm>
          <a:prstGeom prst="rect">
            <a:avLst/>
          </a:prstGeom>
        </p:spPr>
        <p:txBody>
          <a:bodyPr lIns="0" tIns="0" rIns="0" bIns="0" rtlCol="0" anchor="t">
            <a:spAutoFit/>
          </a:bodyPr>
          <a:lstStyle/>
          <a:p>
            <a:pPr>
              <a:lnSpc>
                <a:spcPts val="5354"/>
              </a:lnSpc>
            </a:pPr>
            <a:r>
              <a:rPr lang="en-US" sz="3824" spc="-57">
                <a:solidFill>
                  <a:srgbClr val="00788D"/>
                </a:solidFill>
                <a:latin typeface="Inter Bold"/>
              </a:rPr>
              <a:t>TO</a:t>
            </a:r>
          </a:p>
        </p:txBody>
      </p:sp>
      <p:sp>
        <p:nvSpPr>
          <p:cNvPr id="6" name="TextBox 6"/>
          <p:cNvSpPr txBox="1"/>
          <p:nvPr/>
        </p:nvSpPr>
        <p:spPr>
          <a:xfrm>
            <a:off x="4436172" y="3059948"/>
            <a:ext cx="9415657" cy="646190"/>
          </a:xfrm>
          <a:prstGeom prst="rect">
            <a:avLst/>
          </a:prstGeom>
        </p:spPr>
        <p:txBody>
          <a:bodyPr lIns="0" tIns="0" rIns="0" bIns="0" rtlCol="0" anchor="t">
            <a:spAutoFit/>
          </a:bodyPr>
          <a:lstStyle/>
          <a:p>
            <a:pPr algn="ctr">
              <a:lnSpc>
                <a:spcPts val="5354"/>
              </a:lnSpc>
            </a:pPr>
            <a:r>
              <a:rPr lang="en-US" sz="3824" spc="-57">
                <a:solidFill>
                  <a:srgbClr val="00788D"/>
                </a:solidFill>
                <a:latin typeface="Inter"/>
              </a:rPr>
              <a:t>12:00 NOON - Thursday January 25, 2024</a:t>
            </a:r>
          </a:p>
        </p:txBody>
      </p:sp>
      <p:sp>
        <p:nvSpPr>
          <p:cNvPr id="7" name="TextBox 7"/>
          <p:cNvSpPr txBox="1"/>
          <p:nvPr/>
        </p:nvSpPr>
        <p:spPr>
          <a:xfrm>
            <a:off x="8483872" y="5391864"/>
            <a:ext cx="1498327" cy="688020"/>
          </a:xfrm>
          <a:prstGeom prst="rect">
            <a:avLst/>
          </a:prstGeom>
        </p:spPr>
        <p:txBody>
          <a:bodyPr wrap="square" lIns="0" tIns="0" rIns="0" bIns="0" rtlCol="0" anchor="t">
            <a:spAutoFit/>
          </a:bodyPr>
          <a:lstStyle/>
          <a:p>
            <a:pPr algn="ctr">
              <a:lnSpc>
                <a:spcPts val="5652"/>
              </a:lnSpc>
            </a:pPr>
            <a:r>
              <a:rPr lang="en-US" sz="4037" spc="-60" dirty="0">
                <a:solidFill>
                  <a:srgbClr val="00788D"/>
                </a:solidFill>
                <a:latin typeface="Inter Bold"/>
              </a:rPr>
              <a:t>CALL</a:t>
            </a:r>
          </a:p>
        </p:txBody>
      </p:sp>
      <p:sp>
        <p:nvSpPr>
          <p:cNvPr id="8" name="TextBox 8"/>
          <p:cNvSpPr txBox="1"/>
          <p:nvPr/>
        </p:nvSpPr>
        <p:spPr>
          <a:xfrm>
            <a:off x="4792402" y="4526598"/>
            <a:ext cx="8703195" cy="646190"/>
          </a:xfrm>
          <a:prstGeom prst="rect">
            <a:avLst/>
          </a:prstGeom>
        </p:spPr>
        <p:txBody>
          <a:bodyPr lIns="0" tIns="0" rIns="0" bIns="0" rtlCol="0" anchor="t">
            <a:spAutoFit/>
          </a:bodyPr>
          <a:lstStyle/>
          <a:p>
            <a:pPr algn="ctr">
              <a:lnSpc>
                <a:spcPts val="5354"/>
              </a:lnSpc>
            </a:pPr>
            <a:r>
              <a:rPr lang="en-US" sz="3824" spc="-57">
                <a:solidFill>
                  <a:srgbClr val="00788D"/>
                </a:solidFill>
                <a:latin typeface="Inter"/>
              </a:rPr>
              <a:t>12:00 NOON - Friday January 26, 2024</a:t>
            </a:r>
          </a:p>
        </p:txBody>
      </p:sp>
      <p:sp>
        <p:nvSpPr>
          <p:cNvPr id="9" name="TextBox 9"/>
          <p:cNvSpPr txBox="1"/>
          <p:nvPr/>
        </p:nvSpPr>
        <p:spPr>
          <a:xfrm>
            <a:off x="4208355" y="6168262"/>
            <a:ext cx="9871288" cy="1189236"/>
          </a:xfrm>
          <a:prstGeom prst="rect">
            <a:avLst/>
          </a:prstGeom>
        </p:spPr>
        <p:txBody>
          <a:bodyPr wrap="square" lIns="0" tIns="0" rIns="0" bIns="0" rtlCol="0" anchor="t">
            <a:spAutoFit/>
          </a:bodyPr>
          <a:lstStyle/>
          <a:p>
            <a:pPr algn="ctr">
              <a:lnSpc>
                <a:spcPts val="10114"/>
              </a:lnSpc>
            </a:pPr>
            <a:r>
              <a:rPr lang="en-US" sz="7224" spc="-108" dirty="0">
                <a:solidFill>
                  <a:srgbClr val="00788D"/>
                </a:solidFill>
                <a:latin typeface="Inter"/>
              </a:rPr>
              <a:t>772-213-9040 x 3032</a:t>
            </a:r>
          </a:p>
        </p:txBody>
      </p:sp>
      <p:sp>
        <p:nvSpPr>
          <p:cNvPr id="10" name="TextBox 10"/>
          <p:cNvSpPr txBox="1"/>
          <p:nvPr/>
        </p:nvSpPr>
        <p:spPr>
          <a:xfrm>
            <a:off x="4668044" y="7669976"/>
            <a:ext cx="8951912" cy="1322085"/>
          </a:xfrm>
          <a:prstGeom prst="rect">
            <a:avLst/>
          </a:prstGeom>
        </p:spPr>
        <p:txBody>
          <a:bodyPr lIns="0" tIns="0" rIns="0" bIns="0" rtlCol="0" anchor="t">
            <a:spAutoFit/>
          </a:bodyPr>
          <a:lstStyle/>
          <a:p>
            <a:pPr marL="0" lvl="1" indent="0" algn="ctr">
              <a:lnSpc>
                <a:spcPts val="5354"/>
              </a:lnSpc>
              <a:spcBef>
                <a:spcPct val="0"/>
              </a:spcBef>
            </a:pPr>
            <a:r>
              <a:rPr lang="en-US" sz="3824" u="none" strike="noStrike" spc="-57">
                <a:solidFill>
                  <a:srgbClr val="00788D"/>
                </a:solidFill>
                <a:latin typeface="Inter"/>
              </a:rPr>
              <a:t>For general questions, need support from TCHSC, need more surveys, etc.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6F3"/>
        </a:solidFill>
        <a:effectLst/>
      </p:bgPr>
    </p:bg>
    <p:spTree>
      <p:nvGrpSpPr>
        <p:cNvPr id="1" name=""/>
        <p:cNvGrpSpPr/>
        <p:nvPr/>
      </p:nvGrpSpPr>
      <p:grpSpPr>
        <a:xfrm>
          <a:off x="0" y="0"/>
          <a:ext cx="0" cy="0"/>
          <a:chOff x="0" y="0"/>
          <a:chExt cx="0" cy="0"/>
        </a:xfrm>
      </p:grpSpPr>
      <p:sp>
        <p:nvSpPr>
          <p:cNvPr id="2" name="AutoShape 2"/>
          <p:cNvSpPr/>
          <p:nvPr/>
        </p:nvSpPr>
        <p:spPr>
          <a:xfrm>
            <a:off x="1601033" y="1931049"/>
            <a:ext cx="15085935" cy="0"/>
          </a:xfrm>
          <a:prstGeom prst="line">
            <a:avLst/>
          </a:prstGeom>
          <a:ln w="38100" cap="flat">
            <a:solidFill>
              <a:srgbClr val="FFA828"/>
            </a:solidFill>
            <a:prstDash val="solid"/>
            <a:headEnd type="none" w="sm" len="sm"/>
            <a:tailEnd type="none" w="sm" len="sm"/>
          </a:ln>
        </p:spPr>
        <p:txBody>
          <a:bodyPr/>
          <a:lstStyle/>
          <a:p>
            <a:endParaRPr lang="en-US"/>
          </a:p>
        </p:txBody>
      </p:sp>
      <p:sp>
        <p:nvSpPr>
          <p:cNvPr id="3" name="TextBox 3"/>
          <p:cNvSpPr txBox="1"/>
          <p:nvPr/>
        </p:nvSpPr>
        <p:spPr>
          <a:xfrm>
            <a:off x="1601033" y="540074"/>
            <a:ext cx="15085935" cy="1076325"/>
          </a:xfrm>
          <a:prstGeom prst="rect">
            <a:avLst/>
          </a:prstGeom>
        </p:spPr>
        <p:txBody>
          <a:bodyPr lIns="0" tIns="0" rIns="0" bIns="0" rtlCol="0" anchor="t">
            <a:spAutoFit/>
          </a:bodyPr>
          <a:lstStyle/>
          <a:p>
            <a:pPr marL="0" lvl="0" indent="0" algn="ctr">
              <a:lnSpc>
                <a:spcPts val="8491"/>
              </a:lnSpc>
            </a:pPr>
            <a:r>
              <a:rPr lang="en-US" sz="7076">
                <a:solidFill>
                  <a:srgbClr val="FFA828"/>
                </a:solidFill>
                <a:latin typeface="Alyssum"/>
              </a:rPr>
              <a:t>PIT 2024: </a:t>
            </a:r>
            <a:r>
              <a:rPr lang="en-US" sz="7076">
                <a:solidFill>
                  <a:srgbClr val="0097B2"/>
                </a:solidFill>
                <a:latin typeface="Alyssum"/>
              </a:rPr>
              <a:t>KEY STAFF</a:t>
            </a:r>
          </a:p>
        </p:txBody>
      </p:sp>
      <p:sp>
        <p:nvSpPr>
          <p:cNvPr id="4" name="TextBox 4"/>
          <p:cNvSpPr txBox="1"/>
          <p:nvPr/>
        </p:nvSpPr>
        <p:spPr>
          <a:xfrm>
            <a:off x="4175701" y="2424034"/>
            <a:ext cx="2836366" cy="688020"/>
          </a:xfrm>
          <a:prstGeom prst="rect">
            <a:avLst/>
          </a:prstGeom>
        </p:spPr>
        <p:txBody>
          <a:bodyPr lIns="0" tIns="0" rIns="0" bIns="0" rtlCol="0" anchor="t">
            <a:spAutoFit/>
          </a:bodyPr>
          <a:lstStyle/>
          <a:p>
            <a:pPr algn="ctr">
              <a:lnSpc>
                <a:spcPts val="5652"/>
              </a:lnSpc>
            </a:pPr>
            <a:r>
              <a:rPr lang="en-US" sz="4037" spc="-60">
                <a:solidFill>
                  <a:srgbClr val="00788D"/>
                </a:solidFill>
                <a:latin typeface="Inter Bold"/>
              </a:rPr>
              <a:t>Bruce Cady</a:t>
            </a:r>
          </a:p>
        </p:txBody>
      </p:sp>
      <p:sp>
        <p:nvSpPr>
          <p:cNvPr id="5" name="TextBox 5"/>
          <p:cNvSpPr txBox="1"/>
          <p:nvPr/>
        </p:nvSpPr>
        <p:spPr>
          <a:xfrm>
            <a:off x="3089247" y="3624515"/>
            <a:ext cx="5160058" cy="646190"/>
          </a:xfrm>
          <a:prstGeom prst="rect">
            <a:avLst/>
          </a:prstGeom>
        </p:spPr>
        <p:txBody>
          <a:bodyPr wrap="square" lIns="0" tIns="0" rIns="0" bIns="0" rtlCol="0" anchor="t">
            <a:spAutoFit/>
          </a:bodyPr>
          <a:lstStyle/>
          <a:p>
            <a:pPr>
              <a:lnSpc>
                <a:spcPts val="5354"/>
              </a:lnSpc>
            </a:pPr>
            <a:r>
              <a:rPr lang="en-US" sz="3824" spc="-57" dirty="0">
                <a:solidFill>
                  <a:srgbClr val="00788D"/>
                </a:solidFill>
                <a:latin typeface="Inter Bold"/>
              </a:rPr>
              <a:t>772-213-9040 x 1015</a:t>
            </a:r>
          </a:p>
        </p:txBody>
      </p:sp>
      <p:sp>
        <p:nvSpPr>
          <p:cNvPr id="6" name="TextBox 6"/>
          <p:cNvSpPr txBox="1"/>
          <p:nvPr/>
        </p:nvSpPr>
        <p:spPr>
          <a:xfrm>
            <a:off x="3111431" y="3045380"/>
            <a:ext cx="5056084" cy="645810"/>
          </a:xfrm>
          <a:prstGeom prst="rect">
            <a:avLst/>
          </a:prstGeom>
        </p:spPr>
        <p:txBody>
          <a:bodyPr wrap="square" lIns="0" tIns="0" rIns="0" bIns="0" rtlCol="0" anchor="t">
            <a:spAutoFit/>
          </a:bodyPr>
          <a:lstStyle/>
          <a:p>
            <a:pPr algn="ctr">
              <a:lnSpc>
                <a:spcPts val="5354"/>
              </a:lnSpc>
            </a:pPr>
            <a:r>
              <a:rPr lang="en-US" sz="3824" spc="-57" dirty="0">
                <a:solidFill>
                  <a:srgbClr val="00788D"/>
                </a:solidFill>
                <a:latin typeface="Inter Italics"/>
              </a:rPr>
              <a:t>Director of Operations</a:t>
            </a:r>
          </a:p>
        </p:txBody>
      </p:sp>
      <p:sp>
        <p:nvSpPr>
          <p:cNvPr id="7" name="TextBox 7"/>
          <p:cNvSpPr txBox="1"/>
          <p:nvPr/>
        </p:nvSpPr>
        <p:spPr>
          <a:xfrm>
            <a:off x="10890374" y="2424034"/>
            <a:ext cx="3681115" cy="688020"/>
          </a:xfrm>
          <a:prstGeom prst="rect">
            <a:avLst/>
          </a:prstGeom>
        </p:spPr>
        <p:txBody>
          <a:bodyPr lIns="0" tIns="0" rIns="0" bIns="0" rtlCol="0" anchor="t">
            <a:spAutoFit/>
          </a:bodyPr>
          <a:lstStyle/>
          <a:p>
            <a:pPr algn="ctr">
              <a:lnSpc>
                <a:spcPts val="5652"/>
              </a:lnSpc>
            </a:pPr>
            <a:r>
              <a:rPr lang="en-US" sz="4037" spc="-60">
                <a:solidFill>
                  <a:srgbClr val="00788D"/>
                </a:solidFill>
                <a:latin typeface="Inter Bold"/>
              </a:rPr>
              <a:t>Susan Ketterer</a:t>
            </a:r>
          </a:p>
        </p:txBody>
      </p:sp>
      <p:sp>
        <p:nvSpPr>
          <p:cNvPr id="8" name="TextBox 8"/>
          <p:cNvSpPr txBox="1"/>
          <p:nvPr/>
        </p:nvSpPr>
        <p:spPr>
          <a:xfrm>
            <a:off x="10150901" y="3624515"/>
            <a:ext cx="5393899" cy="646190"/>
          </a:xfrm>
          <a:prstGeom prst="rect">
            <a:avLst/>
          </a:prstGeom>
        </p:spPr>
        <p:txBody>
          <a:bodyPr wrap="square" lIns="0" tIns="0" rIns="0" bIns="0" rtlCol="0" anchor="t">
            <a:spAutoFit/>
          </a:bodyPr>
          <a:lstStyle/>
          <a:p>
            <a:pPr>
              <a:lnSpc>
                <a:spcPts val="5354"/>
              </a:lnSpc>
            </a:pPr>
            <a:r>
              <a:rPr lang="en-US" sz="3824" spc="-57" dirty="0">
                <a:solidFill>
                  <a:srgbClr val="00788D"/>
                </a:solidFill>
                <a:latin typeface="Inter Bold"/>
              </a:rPr>
              <a:t>772-213-9040 x 3032</a:t>
            </a:r>
          </a:p>
        </p:txBody>
      </p:sp>
      <p:sp>
        <p:nvSpPr>
          <p:cNvPr id="9" name="TextBox 9"/>
          <p:cNvSpPr txBox="1"/>
          <p:nvPr/>
        </p:nvSpPr>
        <p:spPr>
          <a:xfrm>
            <a:off x="10120486" y="3045380"/>
            <a:ext cx="5424314" cy="645810"/>
          </a:xfrm>
          <a:prstGeom prst="rect">
            <a:avLst/>
          </a:prstGeom>
        </p:spPr>
        <p:txBody>
          <a:bodyPr wrap="square" lIns="0" tIns="0" rIns="0" bIns="0" rtlCol="0" anchor="t">
            <a:spAutoFit/>
          </a:bodyPr>
          <a:lstStyle/>
          <a:p>
            <a:pPr algn="ctr">
              <a:lnSpc>
                <a:spcPts val="5354"/>
              </a:lnSpc>
            </a:pPr>
            <a:r>
              <a:rPr lang="en-US" sz="3824" spc="-57" dirty="0">
                <a:solidFill>
                  <a:srgbClr val="00788D"/>
                </a:solidFill>
                <a:latin typeface="Inter Italics"/>
              </a:rPr>
              <a:t>PIT Outreach Volunteer</a:t>
            </a:r>
          </a:p>
        </p:txBody>
      </p:sp>
      <p:sp>
        <p:nvSpPr>
          <p:cNvPr id="11" name="TextBox 11"/>
          <p:cNvSpPr txBox="1"/>
          <p:nvPr/>
        </p:nvSpPr>
        <p:spPr>
          <a:xfrm>
            <a:off x="3924950" y="6478570"/>
            <a:ext cx="10438099" cy="1384396"/>
          </a:xfrm>
          <a:prstGeom prst="rect">
            <a:avLst/>
          </a:prstGeom>
        </p:spPr>
        <p:txBody>
          <a:bodyPr lIns="0" tIns="0" rIns="0" bIns="0" rtlCol="0" anchor="t">
            <a:spAutoFit/>
          </a:bodyPr>
          <a:lstStyle/>
          <a:p>
            <a:pPr algn="ctr">
              <a:lnSpc>
                <a:spcPts val="5461"/>
              </a:lnSpc>
              <a:spcBef>
                <a:spcPct val="0"/>
              </a:spcBef>
            </a:pPr>
            <a:r>
              <a:rPr lang="en-US" sz="4551" dirty="0">
                <a:solidFill>
                  <a:srgbClr val="FFA828"/>
                </a:solidFill>
                <a:latin typeface="Alyssum"/>
              </a:rPr>
              <a:t>CONTACT NUMBERS WILL BE PROVIDED THE DAY OF THE PIT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6F3"/>
        </a:solidFill>
        <a:effectLst/>
      </p:bgPr>
    </p:bg>
    <p:spTree>
      <p:nvGrpSpPr>
        <p:cNvPr id="1" name=""/>
        <p:cNvGrpSpPr/>
        <p:nvPr/>
      </p:nvGrpSpPr>
      <p:grpSpPr>
        <a:xfrm>
          <a:off x="0" y="0"/>
          <a:ext cx="0" cy="0"/>
          <a:chOff x="0" y="0"/>
          <a:chExt cx="0" cy="0"/>
        </a:xfrm>
      </p:grpSpPr>
      <p:sp>
        <p:nvSpPr>
          <p:cNvPr id="2" name="Freeform 2"/>
          <p:cNvSpPr/>
          <p:nvPr/>
        </p:nvSpPr>
        <p:spPr>
          <a:xfrm>
            <a:off x="6637580" y="394662"/>
            <a:ext cx="5012840" cy="2656805"/>
          </a:xfrm>
          <a:custGeom>
            <a:avLst/>
            <a:gdLst/>
            <a:ahLst/>
            <a:cxnLst/>
            <a:rect l="l" t="t" r="r" b="b"/>
            <a:pathLst>
              <a:path w="5012840" h="2656805">
                <a:moveTo>
                  <a:pt x="0" y="0"/>
                </a:moveTo>
                <a:lnTo>
                  <a:pt x="5012840" y="0"/>
                </a:lnTo>
                <a:lnTo>
                  <a:pt x="5012840" y="2656805"/>
                </a:lnTo>
                <a:lnTo>
                  <a:pt x="0" y="2656805"/>
                </a:lnTo>
                <a:lnTo>
                  <a:pt x="0" y="0"/>
                </a:lnTo>
                <a:close/>
              </a:path>
            </a:pathLst>
          </a:custGeom>
          <a:blipFill>
            <a:blip r:embed="rId2"/>
            <a:stretch>
              <a:fillRect/>
            </a:stretch>
          </a:blipFill>
        </p:spPr>
        <p:txBody>
          <a:bodyPr/>
          <a:lstStyle/>
          <a:p>
            <a:endParaRPr lang="en-US"/>
          </a:p>
        </p:txBody>
      </p:sp>
      <p:sp>
        <p:nvSpPr>
          <p:cNvPr id="3" name="Freeform 3"/>
          <p:cNvSpPr/>
          <p:nvPr/>
        </p:nvSpPr>
        <p:spPr>
          <a:xfrm>
            <a:off x="5135179" y="4905157"/>
            <a:ext cx="8017643" cy="5381843"/>
          </a:xfrm>
          <a:custGeom>
            <a:avLst/>
            <a:gdLst/>
            <a:ahLst/>
            <a:cxnLst/>
            <a:rect l="l" t="t" r="r" b="b"/>
            <a:pathLst>
              <a:path w="8017643" h="5381843">
                <a:moveTo>
                  <a:pt x="0" y="0"/>
                </a:moveTo>
                <a:lnTo>
                  <a:pt x="8017642" y="0"/>
                </a:lnTo>
                <a:lnTo>
                  <a:pt x="8017642" y="5381843"/>
                </a:lnTo>
                <a:lnTo>
                  <a:pt x="0" y="53818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2450438" y="3041942"/>
            <a:ext cx="13387125" cy="1876425"/>
          </a:xfrm>
          <a:prstGeom prst="rect">
            <a:avLst/>
          </a:prstGeom>
        </p:spPr>
        <p:txBody>
          <a:bodyPr lIns="0" tIns="0" rIns="0" bIns="0" rtlCol="0" anchor="t">
            <a:spAutoFit/>
          </a:bodyPr>
          <a:lstStyle/>
          <a:p>
            <a:pPr marL="0" lvl="0" indent="0" algn="ctr">
              <a:lnSpc>
                <a:spcPts val="14730"/>
              </a:lnSpc>
              <a:spcBef>
                <a:spcPct val="0"/>
              </a:spcBef>
            </a:pPr>
            <a:r>
              <a:rPr lang="en-US" sz="12275" u="none" strike="noStrike">
                <a:solidFill>
                  <a:srgbClr val="0097B2"/>
                </a:solidFill>
                <a:latin typeface="Alyssum"/>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F3"/>
        </a:solidFill>
        <a:effectLst/>
      </p:bgPr>
    </p:bg>
    <p:spTree>
      <p:nvGrpSpPr>
        <p:cNvPr id="1" name=""/>
        <p:cNvGrpSpPr/>
        <p:nvPr/>
      </p:nvGrpSpPr>
      <p:grpSpPr>
        <a:xfrm>
          <a:off x="0" y="0"/>
          <a:ext cx="0" cy="0"/>
          <a:chOff x="0" y="0"/>
          <a:chExt cx="0" cy="0"/>
        </a:xfrm>
      </p:grpSpPr>
      <p:sp>
        <p:nvSpPr>
          <p:cNvPr id="2" name="AutoShape 2"/>
          <p:cNvSpPr/>
          <p:nvPr/>
        </p:nvSpPr>
        <p:spPr>
          <a:xfrm>
            <a:off x="1601033" y="3299675"/>
            <a:ext cx="15085935" cy="0"/>
          </a:xfrm>
          <a:prstGeom prst="line">
            <a:avLst/>
          </a:prstGeom>
          <a:ln w="38100" cap="flat">
            <a:solidFill>
              <a:srgbClr val="FFA828"/>
            </a:solidFill>
            <a:prstDash val="solid"/>
            <a:headEnd type="none" w="sm" len="sm"/>
            <a:tailEnd type="none" w="sm" len="sm"/>
          </a:ln>
        </p:spPr>
        <p:txBody>
          <a:bodyPr/>
          <a:lstStyle/>
          <a:p>
            <a:endParaRPr lang="en-US"/>
          </a:p>
        </p:txBody>
      </p:sp>
      <p:sp>
        <p:nvSpPr>
          <p:cNvPr id="3" name="TextBox 3"/>
          <p:cNvSpPr txBox="1"/>
          <p:nvPr/>
        </p:nvSpPr>
        <p:spPr>
          <a:xfrm>
            <a:off x="1601033" y="3837096"/>
            <a:ext cx="15085935" cy="4928136"/>
          </a:xfrm>
          <a:prstGeom prst="rect">
            <a:avLst/>
          </a:prstGeom>
        </p:spPr>
        <p:txBody>
          <a:bodyPr lIns="0" tIns="0" rIns="0" bIns="0" rtlCol="0" anchor="t">
            <a:spAutoFit/>
          </a:bodyPr>
          <a:lstStyle/>
          <a:p>
            <a:pPr algn="just">
              <a:lnSpc>
                <a:spcPts val="5652"/>
              </a:lnSpc>
            </a:pPr>
            <a:r>
              <a:rPr lang="en-US" sz="4037" spc="-60" dirty="0">
                <a:solidFill>
                  <a:srgbClr val="00788D"/>
                </a:solidFill>
                <a:latin typeface="Inter"/>
              </a:rPr>
              <a:t>Across the nation, every Continuum of Care (COC) conducts a PIT Count during the month of January. This is an important annual benchmark that serves as an indicator of progress, needs, and gaps within our CoC. PIT Count data is reported directly to the Department of Housing and Urban Development (HUD), Congress, the State of Florida, and local jurisdictions. </a:t>
            </a:r>
          </a:p>
          <a:p>
            <a:pPr algn="just">
              <a:lnSpc>
                <a:spcPts val="5652"/>
              </a:lnSpc>
            </a:pPr>
            <a:endParaRPr lang="en-US" sz="4037" spc="-60" dirty="0">
              <a:solidFill>
                <a:srgbClr val="00788D"/>
              </a:solidFill>
              <a:latin typeface="Inter"/>
            </a:endParaRPr>
          </a:p>
        </p:txBody>
      </p:sp>
      <p:sp>
        <p:nvSpPr>
          <p:cNvPr id="4" name="TextBox 4"/>
          <p:cNvSpPr txBox="1"/>
          <p:nvPr/>
        </p:nvSpPr>
        <p:spPr>
          <a:xfrm>
            <a:off x="1079858" y="1340575"/>
            <a:ext cx="16128284" cy="1937042"/>
          </a:xfrm>
          <a:prstGeom prst="rect">
            <a:avLst/>
          </a:prstGeom>
        </p:spPr>
        <p:txBody>
          <a:bodyPr wrap="square" lIns="0" tIns="0" rIns="0" bIns="0" rtlCol="0" anchor="t">
            <a:spAutoFit/>
          </a:bodyPr>
          <a:lstStyle/>
          <a:p>
            <a:pPr algn="ctr">
              <a:lnSpc>
                <a:spcPts val="7318"/>
              </a:lnSpc>
            </a:pPr>
            <a:r>
              <a:rPr lang="en-US" sz="8131" dirty="0">
                <a:solidFill>
                  <a:srgbClr val="FFA828"/>
                </a:solidFill>
                <a:latin typeface="Alyssum"/>
              </a:rPr>
              <a:t>PURPOSE OF THE</a:t>
            </a:r>
          </a:p>
          <a:p>
            <a:pPr marL="0" lvl="0" indent="0" algn="ctr">
              <a:lnSpc>
                <a:spcPts val="7318"/>
              </a:lnSpc>
              <a:spcBef>
                <a:spcPct val="0"/>
              </a:spcBef>
            </a:pPr>
            <a:r>
              <a:rPr lang="en-US" sz="8131" dirty="0">
                <a:solidFill>
                  <a:srgbClr val="0097B2"/>
                </a:solidFill>
                <a:latin typeface="Alyssum"/>
              </a:rPr>
              <a:t>POINT-IN-TIME COUNT (PIT)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F3"/>
        </a:solidFill>
        <a:effectLst/>
      </p:bgPr>
    </p:bg>
    <p:spTree>
      <p:nvGrpSpPr>
        <p:cNvPr id="1" name=""/>
        <p:cNvGrpSpPr/>
        <p:nvPr/>
      </p:nvGrpSpPr>
      <p:grpSpPr>
        <a:xfrm>
          <a:off x="0" y="0"/>
          <a:ext cx="0" cy="0"/>
          <a:chOff x="0" y="0"/>
          <a:chExt cx="0" cy="0"/>
        </a:xfrm>
      </p:grpSpPr>
      <p:sp>
        <p:nvSpPr>
          <p:cNvPr id="2" name="Freeform 2"/>
          <p:cNvSpPr/>
          <p:nvPr/>
        </p:nvSpPr>
        <p:spPr>
          <a:xfrm>
            <a:off x="725767" y="5503405"/>
            <a:ext cx="4238775" cy="2871770"/>
          </a:xfrm>
          <a:custGeom>
            <a:avLst/>
            <a:gdLst/>
            <a:ahLst/>
            <a:cxnLst/>
            <a:rect l="l" t="t" r="r" b="b"/>
            <a:pathLst>
              <a:path w="4238775" h="2871770">
                <a:moveTo>
                  <a:pt x="0" y="0"/>
                </a:moveTo>
                <a:lnTo>
                  <a:pt x="4238774" y="0"/>
                </a:lnTo>
                <a:lnTo>
                  <a:pt x="4238774" y="2871770"/>
                </a:lnTo>
                <a:lnTo>
                  <a:pt x="0" y="287177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601033" y="603349"/>
            <a:ext cx="15085935" cy="2148341"/>
          </a:xfrm>
          <a:prstGeom prst="rect">
            <a:avLst/>
          </a:prstGeom>
        </p:spPr>
        <p:txBody>
          <a:bodyPr lIns="0" tIns="0" rIns="0" bIns="0" rtlCol="0" anchor="t">
            <a:spAutoFit/>
          </a:bodyPr>
          <a:lstStyle/>
          <a:p>
            <a:pPr algn="ctr">
              <a:lnSpc>
                <a:spcPts val="8491"/>
              </a:lnSpc>
            </a:pPr>
            <a:r>
              <a:rPr lang="en-US" sz="7076">
                <a:solidFill>
                  <a:srgbClr val="FFA828"/>
                </a:solidFill>
                <a:latin typeface="Alyssum"/>
              </a:rPr>
              <a:t>DEFENITION:</a:t>
            </a:r>
          </a:p>
          <a:p>
            <a:pPr marL="0" lvl="0" indent="0" algn="ctr">
              <a:lnSpc>
                <a:spcPts val="8491"/>
              </a:lnSpc>
            </a:pPr>
            <a:r>
              <a:rPr lang="en-US" sz="7076">
                <a:solidFill>
                  <a:srgbClr val="0097B2"/>
                </a:solidFill>
                <a:latin typeface="Alyssum"/>
              </a:rPr>
              <a:t>UNSHELTERED HOMELESSNESS</a:t>
            </a:r>
          </a:p>
        </p:txBody>
      </p:sp>
      <p:sp>
        <p:nvSpPr>
          <p:cNvPr id="4" name="TextBox 4"/>
          <p:cNvSpPr txBox="1"/>
          <p:nvPr/>
        </p:nvSpPr>
        <p:spPr>
          <a:xfrm>
            <a:off x="1385247" y="3334572"/>
            <a:ext cx="15517507" cy="1402395"/>
          </a:xfrm>
          <a:prstGeom prst="rect">
            <a:avLst/>
          </a:prstGeom>
        </p:spPr>
        <p:txBody>
          <a:bodyPr lIns="0" tIns="0" rIns="0" bIns="0" rtlCol="0" anchor="t">
            <a:spAutoFit/>
          </a:bodyPr>
          <a:lstStyle/>
          <a:p>
            <a:pPr marL="0" lvl="0" indent="0" algn="ctr">
              <a:lnSpc>
                <a:spcPts val="5652"/>
              </a:lnSpc>
              <a:spcBef>
                <a:spcPct val="0"/>
              </a:spcBef>
            </a:pPr>
            <a:r>
              <a:rPr lang="en-US" sz="4037" u="none" strike="noStrike" spc="-60">
                <a:solidFill>
                  <a:srgbClr val="00788D"/>
                </a:solidFill>
                <a:latin typeface="Inter Bold Italics"/>
              </a:rPr>
              <a:t>Those who are sleeping in a place that is not intended for human habitation.</a:t>
            </a:r>
          </a:p>
        </p:txBody>
      </p:sp>
      <p:sp>
        <p:nvSpPr>
          <p:cNvPr id="5" name="TextBox 5"/>
          <p:cNvSpPr txBox="1"/>
          <p:nvPr/>
        </p:nvSpPr>
        <p:spPr>
          <a:xfrm>
            <a:off x="5134582" y="5128430"/>
            <a:ext cx="12427651" cy="3593804"/>
          </a:xfrm>
          <a:prstGeom prst="rect">
            <a:avLst/>
          </a:prstGeom>
        </p:spPr>
        <p:txBody>
          <a:bodyPr wrap="square" lIns="0" tIns="0" rIns="0" bIns="0" rtlCol="0" anchor="t">
            <a:spAutoFit/>
          </a:bodyPr>
          <a:lstStyle/>
          <a:p>
            <a:pPr marL="0" lvl="0" indent="0" algn="just">
              <a:lnSpc>
                <a:spcPts val="5652"/>
              </a:lnSpc>
              <a:spcBef>
                <a:spcPct val="0"/>
              </a:spcBef>
            </a:pPr>
            <a:r>
              <a:rPr lang="en-US" sz="4037" u="none" strike="noStrike" spc="-60" dirty="0">
                <a:solidFill>
                  <a:srgbClr val="00788D"/>
                </a:solidFill>
                <a:latin typeface="Inter Bold"/>
              </a:rPr>
              <a:t>The below are NOT “Unsheltered” Homeless:</a:t>
            </a:r>
          </a:p>
          <a:p>
            <a:pPr marL="871715" lvl="1" indent="-435858" algn="just">
              <a:lnSpc>
                <a:spcPts val="5652"/>
              </a:lnSpc>
              <a:buFont typeface="Arial"/>
              <a:buChar char="•"/>
            </a:pPr>
            <a:r>
              <a:rPr lang="en-US" sz="4037" u="none" strike="noStrike" spc="-60" dirty="0">
                <a:solidFill>
                  <a:srgbClr val="00788D"/>
                </a:solidFill>
                <a:latin typeface="Inter"/>
              </a:rPr>
              <a:t>Couch Surfers (staying with friends or family)</a:t>
            </a:r>
          </a:p>
          <a:p>
            <a:pPr marL="871715" lvl="1" indent="-435858" algn="just">
              <a:lnSpc>
                <a:spcPts val="5652"/>
              </a:lnSpc>
              <a:buFont typeface="Arial"/>
              <a:buChar char="•"/>
            </a:pPr>
            <a:r>
              <a:rPr lang="en-US" sz="4037" u="none" strike="noStrike" spc="-60" dirty="0">
                <a:solidFill>
                  <a:srgbClr val="00788D"/>
                </a:solidFill>
                <a:latin typeface="Inter"/>
              </a:rPr>
              <a:t>Hotel paid by individual</a:t>
            </a:r>
          </a:p>
          <a:p>
            <a:pPr marL="871715" lvl="1" indent="-435858" algn="just">
              <a:lnSpc>
                <a:spcPts val="5652"/>
              </a:lnSpc>
              <a:buFont typeface="Arial"/>
              <a:buChar char="•"/>
            </a:pPr>
            <a:r>
              <a:rPr lang="en-US" sz="4037" u="none" strike="noStrike" spc="-60" dirty="0">
                <a:solidFill>
                  <a:srgbClr val="00788D"/>
                </a:solidFill>
                <a:latin typeface="Inter"/>
              </a:rPr>
              <a:t>Individuals and families in shelters</a:t>
            </a:r>
          </a:p>
          <a:p>
            <a:pPr marL="871715" lvl="1" indent="-435858" algn="just">
              <a:lnSpc>
                <a:spcPts val="5652"/>
              </a:lnSpc>
              <a:buFont typeface="Arial"/>
              <a:buChar char="•"/>
            </a:pPr>
            <a:r>
              <a:rPr lang="en-US" sz="4037" u="none" strike="noStrike" spc="-60" dirty="0">
                <a:solidFill>
                  <a:srgbClr val="00788D"/>
                </a:solidFill>
                <a:latin typeface="Inter"/>
              </a:rPr>
              <a:t>Those living in RV’s by choice *</a:t>
            </a:r>
          </a:p>
        </p:txBody>
      </p:sp>
      <p:sp>
        <p:nvSpPr>
          <p:cNvPr id="6" name="TextBox 6"/>
          <p:cNvSpPr txBox="1"/>
          <p:nvPr/>
        </p:nvSpPr>
        <p:spPr>
          <a:xfrm>
            <a:off x="5715000" y="9501952"/>
            <a:ext cx="12211043" cy="363397"/>
          </a:xfrm>
          <a:prstGeom prst="rect">
            <a:avLst/>
          </a:prstGeom>
        </p:spPr>
        <p:txBody>
          <a:bodyPr lIns="0" tIns="0" rIns="0" bIns="0" rtlCol="0" anchor="t">
            <a:spAutoFit/>
          </a:bodyPr>
          <a:lstStyle/>
          <a:p>
            <a:pPr algn="just">
              <a:lnSpc>
                <a:spcPts val="3055"/>
              </a:lnSpc>
              <a:spcBef>
                <a:spcPct val="0"/>
              </a:spcBef>
            </a:pPr>
            <a:r>
              <a:rPr lang="en-US" sz="2182" u="none" strike="noStrike" spc="-32" dirty="0">
                <a:solidFill>
                  <a:srgbClr val="00788D"/>
                </a:solidFill>
                <a:latin typeface="Inter Italics"/>
              </a:rPr>
              <a:t>*Except those cases where the RV is in disrepair, unfit for human habitation, etc. use judgement</a:t>
            </a:r>
          </a:p>
        </p:txBody>
      </p:sp>
      <p:sp>
        <p:nvSpPr>
          <p:cNvPr id="7" name="AutoShape 7"/>
          <p:cNvSpPr/>
          <p:nvPr/>
        </p:nvSpPr>
        <p:spPr>
          <a:xfrm>
            <a:off x="1601033" y="2801469"/>
            <a:ext cx="15085935" cy="0"/>
          </a:xfrm>
          <a:prstGeom prst="line">
            <a:avLst/>
          </a:prstGeom>
          <a:ln w="38100" cap="flat">
            <a:solidFill>
              <a:srgbClr val="FFA828"/>
            </a:solidFill>
            <a:prstDash val="solid"/>
            <a:headEnd type="none" w="sm" len="sm"/>
            <a:tailEnd type="none" w="sm" len="sm"/>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601033" y="1931049"/>
            <a:ext cx="15085935" cy="0"/>
          </a:xfrm>
          <a:prstGeom prst="line">
            <a:avLst/>
          </a:prstGeom>
          <a:ln w="38100" cap="flat">
            <a:solidFill>
              <a:srgbClr val="FFA828"/>
            </a:solidFill>
            <a:prstDash val="solid"/>
            <a:headEnd type="none" w="sm" len="sm"/>
            <a:tailEnd type="none" w="sm" len="sm"/>
          </a:ln>
        </p:spPr>
        <p:txBody>
          <a:bodyPr/>
          <a:lstStyle/>
          <a:p>
            <a:endParaRPr lang="en-US"/>
          </a:p>
        </p:txBody>
      </p:sp>
      <p:sp>
        <p:nvSpPr>
          <p:cNvPr id="3" name="TextBox 3"/>
          <p:cNvSpPr txBox="1"/>
          <p:nvPr/>
        </p:nvSpPr>
        <p:spPr>
          <a:xfrm>
            <a:off x="1601033" y="540074"/>
            <a:ext cx="15085935" cy="1076325"/>
          </a:xfrm>
          <a:prstGeom prst="rect">
            <a:avLst/>
          </a:prstGeom>
        </p:spPr>
        <p:txBody>
          <a:bodyPr lIns="0" tIns="0" rIns="0" bIns="0" rtlCol="0" anchor="t">
            <a:spAutoFit/>
          </a:bodyPr>
          <a:lstStyle/>
          <a:p>
            <a:pPr marL="0" lvl="0" indent="0" algn="ctr">
              <a:lnSpc>
                <a:spcPts val="8491"/>
              </a:lnSpc>
            </a:pPr>
            <a:r>
              <a:rPr lang="en-US" sz="7076">
                <a:solidFill>
                  <a:srgbClr val="FFA828"/>
                </a:solidFill>
                <a:latin typeface="Alyssum"/>
              </a:rPr>
              <a:t>PIT 2024: </a:t>
            </a:r>
            <a:r>
              <a:rPr lang="en-US" sz="7076">
                <a:solidFill>
                  <a:srgbClr val="0097B2"/>
                </a:solidFill>
                <a:latin typeface="Alyssum"/>
              </a:rPr>
              <a:t>SURVEY</a:t>
            </a:r>
          </a:p>
        </p:txBody>
      </p:sp>
      <p:pic>
        <p:nvPicPr>
          <p:cNvPr id="5" name="Picture 4" descr="A survey form with a red text">
            <a:extLst>
              <a:ext uri="{FF2B5EF4-FFF2-40B4-BE49-F238E27FC236}">
                <a16:creationId xmlns:a16="http://schemas.microsoft.com/office/drawing/2014/main" id="{FBD85B46-C60A-0FA5-85F1-A376878E9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00" y="2234104"/>
            <a:ext cx="11049000" cy="78551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601033" y="1931049"/>
            <a:ext cx="15085935" cy="0"/>
          </a:xfrm>
          <a:prstGeom prst="line">
            <a:avLst/>
          </a:prstGeom>
          <a:ln w="38100" cap="flat">
            <a:solidFill>
              <a:srgbClr val="FFA828"/>
            </a:solidFill>
            <a:prstDash val="solid"/>
            <a:headEnd type="none" w="sm" len="sm"/>
            <a:tailEnd type="none" w="sm" len="sm"/>
          </a:ln>
        </p:spPr>
        <p:txBody>
          <a:bodyPr/>
          <a:lstStyle/>
          <a:p>
            <a:endParaRPr lang="en-US"/>
          </a:p>
        </p:txBody>
      </p:sp>
      <p:sp>
        <p:nvSpPr>
          <p:cNvPr id="3" name="TextBox 3"/>
          <p:cNvSpPr txBox="1"/>
          <p:nvPr/>
        </p:nvSpPr>
        <p:spPr>
          <a:xfrm>
            <a:off x="1601033" y="540074"/>
            <a:ext cx="15085935" cy="1076325"/>
          </a:xfrm>
          <a:prstGeom prst="rect">
            <a:avLst/>
          </a:prstGeom>
        </p:spPr>
        <p:txBody>
          <a:bodyPr lIns="0" tIns="0" rIns="0" bIns="0" rtlCol="0" anchor="t">
            <a:spAutoFit/>
          </a:bodyPr>
          <a:lstStyle/>
          <a:p>
            <a:pPr marL="0" lvl="0" indent="0" algn="ctr">
              <a:lnSpc>
                <a:spcPts val="8491"/>
              </a:lnSpc>
            </a:pPr>
            <a:r>
              <a:rPr lang="en-US" sz="7076">
                <a:solidFill>
                  <a:srgbClr val="FFA828"/>
                </a:solidFill>
                <a:latin typeface="Alyssum"/>
              </a:rPr>
              <a:t>PIT 2024: </a:t>
            </a:r>
            <a:r>
              <a:rPr lang="en-US" sz="7076">
                <a:solidFill>
                  <a:srgbClr val="0097B2"/>
                </a:solidFill>
                <a:latin typeface="Alyssum"/>
              </a:rPr>
              <a:t>SURVEY</a:t>
            </a:r>
          </a:p>
        </p:txBody>
      </p:sp>
      <p:pic>
        <p:nvPicPr>
          <p:cNvPr id="5" name="Picture 4" descr="A close-up of a questionnaire&#10;&#10;Description automatically generated">
            <a:extLst>
              <a:ext uri="{FF2B5EF4-FFF2-40B4-BE49-F238E27FC236}">
                <a16:creationId xmlns:a16="http://schemas.microsoft.com/office/drawing/2014/main" id="{B0312456-0241-B476-D199-94286D8F3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277174"/>
            <a:ext cx="11582400" cy="760094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601033" y="1931049"/>
            <a:ext cx="15085935" cy="0"/>
          </a:xfrm>
          <a:prstGeom prst="line">
            <a:avLst/>
          </a:prstGeom>
          <a:ln w="38100" cap="flat">
            <a:solidFill>
              <a:srgbClr val="FFA828"/>
            </a:solidFill>
            <a:prstDash val="solid"/>
            <a:headEnd type="none" w="sm" len="sm"/>
            <a:tailEnd type="none" w="sm" len="sm"/>
          </a:ln>
        </p:spPr>
        <p:txBody>
          <a:bodyPr/>
          <a:lstStyle/>
          <a:p>
            <a:endParaRPr lang="en-US"/>
          </a:p>
        </p:txBody>
      </p:sp>
      <p:sp>
        <p:nvSpPr>
          <p:cNvPr id="3" name="TextBox 3"/>
          <p:cNvSpPr txBox="1"/>
          <p:nvPr/>
        </p:nvSpPr>
        <p:spPr>
          <a:xfrm>
            <a:off x="1601033" y="540074"/>
            <a:ext cx="15085935" cy="1076325"/>
          </a:xfrm>
          <a:prstGeom prst="rect">
            <a:avLst/>
          </a:prstGeom>
        </p:spPr>
        <p:txBody>
          <a:bodyPr lIns="0" tIns="0" rIns="0" bIns="0" rtlCol="0" anchor="t">
            <a:spAutoFit/>
          </a:bodyPr>
          <a:lstStyle/>
          <a:p>
            <a:pPr marL="0" lvl="0" indent="0" algn="ctr">
              <a:lnSpc>
                <a:spcPts val="8491"/>
              </a:lnSpc>
            </a:pPr>
            <a:r>
              <a:rPr lang="en-US" sz="7076">
                <a:solidFill>
                  <a:srgbClr val="FFA828"/>
                </a:solidFill>
                <a:latin typeface="Alyssum"/>
              </a:rPr>
              <a:t>PIT 2024: </a:t>
            </a:r>
            <a:r>
              <a:rPr lang="en-US" sz="7076">
                <a:solidFill>
                  <a:srgbClr val="0097B2"/>
                </a:solidFill>
                <a:latin typeface="Alyssum"/>
              </a:rPr>
              <a:t>SURVEY</a:t>
            </a:r>
          </a:p>
        </p:txBody>
      </p:sp>
      <p:pic>
        <p:nvPicPr>
          <p:cNvPr id="5" name="Picture 4" descr="A questionnaire with many questions">
            <a:extLst>
              <a:ext uri="{FF2B5EF4-FFF2-40B4-BE49-F238E27FC236}">
                <a16:creationId xmlns:a16="http://schemas.microsoft.com/office/drawing/2014/main" id="{153200ED-75EE-37DD-5061-30C823557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00" y="2270548"/>
            <a:ext cx="10896600" cy="75254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F3"/>
        </a:solidFill>
        <a:effectLst/>
      </p:bgPr>
    </p:bg>
    <p:spTree>
      <p:nvGrpSpPr>
        <p:cNvPr id="1" name=""/>
        <p:cNvGrpSpPr/>
        <p:nvPr/>
      </p:nvGrpSpPr>
      <p:grpSpPr>
        <a:xfrm>
          <a:off x="0" y="0"/>
          <a:ext cx="0" cy="0"/>
          <a:chOff x="0" y="0"/>
          <a:chExt cx="0" cy="0"/>
        </a:xfrm>
      </p:grpSpPr>
      <p:sp>
        <p:nvSpPr>
          <p:cNvPr id="2" name="AutoShape 2"/>
          <p:cNvSpPr/>
          <p:nvPr/>
        </p:nvSpPr>
        <p:spPr>
          <a:xfrm>
            <a:off x="1601033" y="2801469"/>
            <a:ext cx="15085935" cy="0"/>
          </a:xfrm>
          <a:prstGeom prst="line">
            <a:avLst/>
          </a:prstGeom>
          <a:ln w="38100" cap="flat">
            <a:solidFill>
              <a:srgbClr val="FFA828"/>
            </a:solidFill>
            <a:prstDash val="solid"/>
            <a:headEnd type="none" w="sm" len="sm"/>
            <a:tailEnd type="none" w="sm" len="sm"/>
          </a:ln>
        </p:spPr>
        <p:txBody>
          <a:bodyPr/>
          <a:lstStyle/>
          <a:p>
            <a:endParaRPr lang="en-US"/>
          </a:p>
        </p:txBody>
      </p:sp>
      <p:sp>
        <p:nvSpPr>
          <p:cNvPr id="3" name="Freeform 3"/>
          <p:cNvSpPr/>
          <p:nvPr/>
        </p:nvSpPr>
        <p:spPr>
          <a:xfrm flipH="1">
            <a:off x="4496559" y="7408558"/>
            <a:ext cx="3320068" cy="2396485"/>
          </a:xfrm>
          <a:custGeom>
            <a:avLst/>
            <a:gdLst/>
            <a:ahLst/>
            <a:cxnLst/>
            <a:rect l="l" t="t" r="r" b="b"/>
            <a:pathLst>
              <a:path w="3320068" h="2396485">
                <a:moveTo>
                  <a:pt x="3320068" y="0"/>
                </a:moveTo>
                <a:lnTo>
                  <a:pt x="0" y="0"/>
                </a:lnTo>
                <a:lnTo>
                  <a:pt x="0" y="2396485"/>
                </a:lnTo>
                <a:lnTo>
                  <a:pt x="3320068" y="2396485"/>
                </a:lnTo>
                <a:lnTo>
                  <a:pt x="332006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2258863" y="6868579"/>
            <a:ext cx="2885076" cy="2936464"/>
          </a:xfrm>
          <a:custGeom>
            <a:avLst/>
            <a:gdLst/>
            <a:ahLst/>
            <a:cxnLst/>
            <a:rect l="l" t="t" r="r" b="b"/>
            <a:pathLst>
              <a:path w="2885076" h="2936464">
                <a:moveTo>
                  <a:pt x="0" y="0"/>
                </a:moveTo>
                <a:lnTo>
                  <a:pt x="2885077" y="0"/>
                </a:lnTo>
                <a:lnTo>
                  <a:pt x="2885077" y="2936464"/>
                </a:lnTo>
                <a:lnTo>
                  <a:pt x="0" y="29364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5143940" y="6868579"/>
            <a:ext cx="2245790" cy="1588897"/>
          </a:xfrm>
          <a:custGeom>
            <a:avLst/>
            <a:gdLst/>
            <a:ahLst/>
            <a:cxnLst/>
            <a:rect l="l" t="t" r="r" b="b"/>
            <a:pathLst>
              <a:path w="2245790" h="1588897">
                <a:moveTo>
                  <a:pt x="0" y="0"/>
                </a:moveTo>
                <a:lnTo>
                  <a:pt x="2245790" y="0"/>
                </a:lnTo>
                <a:lnTo>
                  <a:pt x="2245790" y="1588896"/>
                </a:lnTo>
                <a:lnTo>
                  <a:pt x="0" y="15888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1601033" y="603349"/>
            <a:ext cx="15085935" cy="2152650"/>
          </a:xfrm>
          <a:prstGeom prst="rect">
            <a:avLst/>
          </a:prstGeom>
        </p:spPr>
        <p:txBody>
          <a:bodyPr lIns="0" tIns="0" rIns="0" bIns="0" rtlCol="0" anchor="t">
            <a:spAutoFit/>
          </a:bodyPr>
          <a:lstStyle/>
          <a:p>
            <a:pPr algn="ctr">
              <a:lnSpc>
                <a:spcPts val="8491"/>
              </a:lnSpc>
            </a:pPr>
            <a:r>
              <a:rPr lang="en-US" sz="7076">
                <a:solidFill>
                  <a:srgbClr val="FFA828"/>
                </a:solidFill>
                <a:latin typeface="Alyssum"/>
              </a:rPr>
              <a:t>PIT 2024:</a:t>
            </a:r>
          </a:p>
          <a:p>
            <a:pPr marL="0" lvl="0" indent="0" algn="ctr">
              <a:lnSpc>
                <a:spcPts val="8491"/>
              </a:lnSpc>
            </a:pPr>
            <a:r>
              <a:rPr lang="en-US" sz="7076">
                <a:solidFill>
                  <a:srgbClr val="0097B2"/>
                </a:solidFill>
                <a:latin typeface="Alyssum"/>
              </a:rPr>
              <a:t>THE STREET COUNT BASICS</a:t>
            </a:r>
          </a:p>
        </p:txBody>
      </p:sp>
      <p:sp>
        <p:nvSpPr>
          <p:cNvPr id="7" name="TextBox 7"/>
          <p:cNvSpPr txBox="1"/>
          <p:nvPr/>
        </p:nvSpPr>
        <p:spPr>
          <a:xfrm>
            <a:off x="1028700" y="3323749"/>
            <a:ext cx="5219700" cy="688020"/>
          </a:xfrm>
          <a:prstGeom prst="rect">
            <a:avLst/>
          </a:prstGeom>
        </p:spPr>
        <p:txBody>
          <a:bodyPr wrap="square" lIns="0" tIns="0" rIns="0" bIns="0" rtlCol="0" anchor="t">
            <a:spAutoFit/>
          </a:bodyPr>
          <a:lstStyle/>
          <a:p>
            <a:pPr algn="just">
              <a:lnSpc>
                <a:spcPts val="5652"/>
              </a:lnSpc>
              <a:spcBef>
                <a:spcPct val="0"/>
              </a:spcBef>
            </a:pPr>
            <a:r>
              <a:rPr lang="en-US" sz="4037" u="none" strike="noStrike" spc="-60" dirty="0">
                <a:solidFill>
                  <a:srgbClr val="00788D"/>
                </a:solidFill>
                <a:latin typeface="Inter Bold"/>
              </a:rPr>
              <a:t>Field Interviews</a:t>
            </a:r>
          </a:p>
        </p:txBody>
      </p:sp>
      <p:sp>
        <p:nvSpPr>
          <p:cNvPr id="8" name="TextBox 8"/>
          <p:cNvSpPr txBox="1"/>
          <p:nvPr/>
        </p:nvSpPr>
        <p:spPr>
          <a:xfrm>
            <a:off x="1028700" y="4079730"/>
            <a:ext cx="6653543" cy="4259895"/>
          </a:xfrm>
          <a:prstGeom prst="rect">
            <a:avLst/>
          </a:prstGeom>
        </p:spPr>
        <p:txBody>
          <a:bodyPr lIns="0" tIns="0" rIns="0" bIns="0" rtlCol="0" anchor="t">
            <a:spAutoFit/>
          </a:bodyPr>
          <a:lstStyle/>
          <a:p>
            <a:pPr marL="0" lvl="0" indent="0">
              <a:lnSpc>
                <a:spcPts val="5652"/>
              </a:lnSpc>
              <a:spcBef>
                <a:spcPct val="0"/>
              </a:spcBef>
            </a:pPr>
            <a:r>
              <a:rPr lang="en-US" sz="4037" u="none" strike="noStrike" spc="-60">
                <a:solidFill>
                  <a:srgbClr val="00788D"/>
                </a:solidFill>
                <a:latin typeface="Inter"/>
              </a:rPr>
              <a:t>Teams of 2-3 Surveyors go to areas where those experiencing homelessness are.  Surveys are completed for each individual or household.</a:t>
            </a:r>
          </a:p>
        </p:txBody>
      </p:sp>
      <p:sp>
        <p:nvSpPr>
          <p:cNvPr id="9" name="TextBox 9"/>
          <p:cNvSpPr txBox="1"/>
          <p:nvPr/>
        </p:nvSpPr>
        <p:spPr>
          <a:xfrm>
            <a:off x="9686669" y="3323749"/>
            <a:ext cx="6423954" cy="688020"/>
          </a:xfrm>
          <a:prstGeom prst="rect">
            <a:avLst/>
          </a:prstGeom>
        </p:spPr>
        <p:txBody>
          <a:bodyPr lIns="0" tIns="0" rIns="0" bIns="0" rtlCol="0" anchor="t">
            <a:spAutoFit/>
          </a:bodyPr>
          <a:lstStyle/>
          <a:p>
            <a:pPr algn="just">
              <a:lnSpc>
                <a:spcPts val="5652"/>
              </a:lnSpc>
              <a:spcBef>
                <a:spcPct val="0"/>
              </a:spcBef>
            </a:pPr>
            <a:r>
              <a:rPr lang="en-US" sz="4037" spc="-60">
                <a:solidFill>
                  <a:srgbClr val="00788D"/>
                </a:solidFill>
                <a:latin typeface="Inter Bold"/>
              </a:rPr>
              <a:t>Office &amp; Phone Interviews</a:t>
            </a:r>
          </a:p>
        </p:txBody>
      </p:sp>
      <p:sp>
        <p:nvSpPr>
          <p:cNvPr id="10" name="TextBox 10"/>
          <p:cNvSpPr txBox="1"/>
          <p:nvPr/>
        </p:nvSpPr>
        <p:spPr>
          <a:xfrm>
            <a:off x="9686669" y="3964145"/>
            <a:ext cx="7000298" cy="4259895"/>
          </a:xfrm>
          <a:prstGeom prst="rect">
            <a:avLst/>
          </a:prstGeom>
        </p:spPr>
        <p:txBody>
          <a:bodyPr lIns="0" tIns="0" rIns="0" bIns="0" rtlCol="0" anchor="t">
            <a:spAutoFit/>
          </a:bodyPr>
          <a:lstStyle/>
          <a:p>
            <a:pPr>
              <a:lnSpc>
                <a:spcPts val="5652"/>
              </a:lnSpc>
            </a:pPr>
            <a:r>
              <a:rPr lang="en-US" sz="4037" spc="-60">
                <a:solidFill>
                  <a:srgbClr val="00788D"/>
                </a:solidFill>
                <a:latin typeface="Inter"/>
              </a:rPr>
              <a:t>Homeless service providers and outreach organizations conduct  surveys with clients who present themselves for services.</a:t>
            </a:r>
          </a:p>
          <a:p>
            <a:pPr marL="0" lvl="0" indent="0">
              <a:lnSpc>
                <a:spcPts val="5652"/>
              </a:lnSpc>
              <a:spcBef>
                <a:spcPct val="0"/>
              </a:spcBef>
            </a:pPr>
            <a:endParaRPr lang="en-US" sz="4037" spc="-60">
              <a:solidFill>
                <a:srgbClr val="00788D"/>
              </a:solidFill>
              <a:latin typeface="Inter"/>
            </a:endParaRPr>
          </a:p>
        </p:txBody>
      </p:sp>
      <p:sp>
        <p:nvSpPr>
          <p:cNvPr id="11" name="TextBox 11"/>
          <p:cNvSpPr txBox="1"/>
          <p:nvPr/>
        </p:nvSpPr>
        <p:spPr>
          <a:xfrm>
            <a:off x="15423074" y="7133420"/>
            <a:ext cx="1744456" cy="776649"/>
          </a:xfrm>
          <a:prstGeom prst="rect">
            <a:avLst/>
          </a:prstGeom>
        </p:spPr>
        <p:txBody>
          <a:bodyPr lIns="0" tIns="0" rIns="0" bIns="0" rtlCol="0" anchor="t">
            <a:spAutoFit/>
          </a:bodyPr>
          <a:lstStyle/>
          <a:p>
            <a:pPr marL="0" lvl="0" indent="0" algn="ctr">
              <a:lnSpc>
                <a:spcPts val="2095"/>
              </a:lnSpc>
              <a:spcBef>
                <a:spcPct val="0"/>
              </a:spcBef>
            </a:pPr>
            <a:r>
              <a:rPr lang="en-US" sz="1496" u="none" strike="noStrike" spc="-22">
                <a:solidFill>
                  <a:srgbClr val="00788D"/>
                </a:solidFill>
                <a:latin typeface="Inter Bold"/>
              </a:rPr>
              <a:t>Where did you sleep the night of January 24, 2024?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ckpack with a few bottles of medicine&#10;&#10;Description automatically generated with medium confidence">
            <a:extLst>
              <a:ext uri="{FF2B5EF4-FFF2-40B4-BE49-F238E27FC236}">
                <a16:creationId xmlns:a16="http://schemas.microsoft.com/office/drawing/2014/main" id="{7FA945FE-D18B-0CF2-7021-86E21C5FE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 y="148"/>
            <a:ext cx="18287474" cy="10286704"/>
          </a:xfrm>
          <a:prstGeom prst="rect">
            <a:avLst/>
          </a:prstGeom>
        </p:spPr>
      </p:pic>
    </p:spTree>
    <p:extLst>
      <p:ext uri="{BB962C8B-B14F-4D97-AF65-F5344CB8AC3E}">
        <p14:creationId xmlns:p14="http://schemas.microsoft.com/office/powerpoint/2010/main" val="3419391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F3"/>
        </a:solidFill>
        <a:effectLst/>
      </p:bgPr>
    </p:bg>
    <p:spTree>
      <p:nvGrpSpPr>
        <p:cNvPr id="1" name=""/>
        <p:cNvGrpSpPr/>
        <p:nvPr/>
      </p:nvGrpSpPr>
      <p:grpSpPr>
        <a:xfrm>
          <a:off x="0" y="0"/>
          <a:ext cx="0" cy="0"/>
          <a:chOff x="0" y="0"/>
          <a:chExt cx="0" cy="0"/>
        </a:xfrm>
      </p:grpSpPr>
      <p:sp>
        <p:nvSpPr>
          <p:cNvPr id="2" name="AutoShape 2"/>
          <p:cNvSpPr/>
          <p:nvPr/>
        </p:nvSpPr>
        <p:spPr>
          <a:xfrm>
            <a:off x="1601033" y="1698724"/>
            <a:ext cx="15085935" cy="0"/>
          </a:xfrm>
          <a:prstGeom prst="line">
            <a:avLst/>
          </a:prstGeom>
          <a:ln w="38100" cap="flat">
            <a:solidFill>
              <a:srgbClr val="FFA828"/>
            </a:solidFill>
            <a:prstDash val="solid"/>
            <a:headEnd type="none" w="sm" len="sm"/>
            <a:tailEnd type="none" w="sm" len="sm"/>
          </a:ln>
        </p:spPr>
        <p:txBody>
          <a:bodyPr/>
          <a:lstStyle/>
          <a:p>
            <a:endParaRPr lang="en-US"/>
          </a:p>
        </p:txBody>
      </p:sp>
      <p:sp>
        <p:nvSpPr>
          <p:cNvPr id="3" name="Freeform 3"/>
          <p:cNvSpPr/>
          <p:nvPr/>
        </p:nvSpPr>
        <p:spPr>
          <a:xfrm>
            <a:off x="8101911" y="1917799"/>
            <a:ext cx="2084178" cy="1823656"/>
          </a:xfrm>
          <a:custGeom>
            <a:avLst/>
            <a:gdLst/>
            <a:ahLst/>
            <a:cxnLst/>
            <a:rect l="l" t="t" r="r" b="b"/>
            <a:pathLst>
              <a:path w="2084178" h="1823656">
                <a:moveTo>
                  <a:pt x="0" y="0"/>
                </a:moveTo>
                <a:lnTo>
                  <a:pt x="2084178" y="0"/>
                </a:lnTo>
                <a:lnTo>
                  <a:pt x="2084178" y="1823655"/>
                </a:lnTo>
                <a:lnTo>
                  <a:pt x="0" y="18236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1601033" y="403324"/>
            <a:ext cx="15085935" cy="1076325"/>
          </a:xfrm>
          <a:prstGeom prst="rect">
            <a:avLst/>
          </a:prstGeom>
        </p:spPr>
        <p:txBody>
          <a:bodyPr lIns="0" tIns="0" rIns="0" bIns="0" rtlCol="0" anchor="t">
            <a:spAutoFit/>
          </a:bodyPr>
          <a:lstStyle/>
          <a:p>
            <a:pPr marL="0" lvl="0" indent="0" algn="ctr">
              <a:lnSpc>
                <a:spcPts val="8491"/>
              </a:lnSpc>
            </a:pPr>
            <a:r>
              <a:rPr lang="en-US" sz="7076">
                <a:solidFill>
                  <a:srgbClr val="FFA828"/>
                </a:solidFill>
                <a:latin typeface="Alyssum"/>
              </a:rPr>
              <a:t>PIT 2024: </a:t>
            </a:r>
            <a:r>
              <a:rPr lang="en-US" sz="7076">
                <a:solidFill>
                  <a:srgbClr val="0097B2"/>
                </a:solidFill>
                <a:latin typeface="Alyssum"/>
              </a:rPr>
              <a:t>DO‘S AND DON’TS</a:t>
            </a:r>
          </a:p>
        </p:txBody>
      </p:sp>
      <p:sp>
        <p:nvSpPr>
          <p:cNvPr id="5" name="TextBox 5"/>
          <p:cNvSpPr txBox="1"/>
          <p:nvPr/>
        </p:nvSpPr>
        <p:spPr>
          <a:xfrm>
            <a:off x="3762768" y="2358486"/>
            <a:ext cx="2084178" cy="998991"/>
          </a:xfrm>
          <a:prstGeom prst="rect">
            <a:avLst/>
          </a:prstGeom>
        </p:spPr>
        <p:txBody>
          <a:bodyPr wrap="square" lIns="0" tIns="0" rIns="0" bIns="0" rtlCol="0" anchor="t">
            <a:spAutoFit/>
          </a:bodyPr>
          <a:lstStyle/>
          <a:p>
            <a:pPr marL="0" lvl="0" indent="0" algn="ctr">
              <a:lnSpc>
                <a:spcPts val="8491"/>
              </a:lnSpc>
            </a:pPr>
            <a:r>
              <a:rPr lang="en-US" sz="7076" dirty="0">
                <a:solidFill>
                  <a:srgbClr val="FFA828"/>
                </a:solidFill>
                <a:latin typeface="Alyssum"/>
              </a:rPr>
              <a:t>DO</a:t>
            </a:r>
          </a:p>
        </p:txBody>
      </p:sp>
      <p:sp>
        <p:nvSpPr>
          <p:cNvPr id="6" name="TextBox 6"/>
          <p:cNvSpPr txBox="1"/>
          <p:nvPr/>
        </p:nvSpPr>
        <p:spPr>
          <a:xfrm>
            <a:off x="12277471" y="2388904"/>
            <a:ext cx="2973884" cy="1076325"/>
          </a:xfrm>
          <a:prstGeom prst="rect">
            <a:avLst/>
          </a:prstGeom>
        </p:spPr>
        <p:txBody>
          <a:bodyPr lIns="0" tIns="0" rIns="0" bIns="0" rtlCol="0" anchor="t">
            <a:spAutoFit/>
          </a:bodyPr>
          <a:lstStyle/>
          <a:p>
            <a:pPr marL="0" lvl="0" indent="0" algn="ctr">
              <a:lnSpc>
                <a:spcPts val="8491"/>
              </a:lnSpc>
            </a:pPr>
            <a:r>
              <a:rPr lang="en-US" sz="7076">
                <a:solidFill>
                  <a:srgbClr val="FFA828"/>
                </a:solidFill>
                <a:latin typeface="Alyssum"/>
              </a:rPr>
              <a:t>DON’T</a:t>
            </a:r>
          </a:p>
        </p:txBody>
      </p:sp>
      <p:sp>
        <p:nvSpPr>
          <p:cNvPr id="7" name="TextBox 7"/>
          <p:cNvSpPr txBox="1"/>
          <p:nvPr/>
        </p:nvSpPr>
        <p:spPr>
          <a:xfrm>
            <a:off x="1028700" y="3627154"/>
            <a:ext cx="8152677" cy="5619803"/>
          </a:xfrm>
          <a:prstGeom prst="rect">
            <a:avLst/>
          </a:prstGeom>
        </p:spPr>
        <p:txBody>
          <a:bodyPr lIns="0" tIns="0" rIns="0" bIns="0" rtlCol="0" anchor="t">
            <a:spAutoFit/>
          </a:bodyPr>
          <a:lstStyle/>
          <a:p>
            <a:pPr marL="681550" lvl="1" indent="-340775" algn="l">
              <a:lnSpc>
                <a:spcPts val="4987"/>
              </a:lnSpc>
              <a:buFont typeface="Arial"/>
              <a:buChar char="•"/>
            </a:pPr>
            <a:r>
              <a:rPr lang="en-US" sz="3156" u="none" strike="noStrike" spc="-47">
                <a:solidFill>
                  <a:srgbClr val="00788D"/>
                </a:solidFill>
                <a:latin typeface="Inter"/>
              </a:rPr>
              <a:t>Say your name</a:t>
            </a:r>
          </a:p>
          <a:p>
            <a:pPr marL="681550" lvl="1" indent="-340775" algn="l">
              <a:lnSpc>
                <a:spcPts val="4987"/>
              </a:lnSpc>
              <a:buFont typeface="Arial"/>
              <a:buChar char="•"/>
            </a:pPr>
            <a:r>
              <a:rPr lang="en-US" sz="3156" u="none" strike="noStrike" spc="-47">
                <a:solidFill>
                  <a:srgbClr val="00788D"/>
                </a:solidFill>
                <a:latin typeface="Inter"/>
              </a:rPr>
              <a:t>Say the name of the Treasure Coast Homeless Services Council or the organization you are counting for</a:t>
            </a:r>
          </a:p>
          <a:p>
            <a:pPr marL="681550" lvl="1" indent="-340775" algn="l">
              <a:lnSpc>
                <a:spcPts val="4987"/>
              </a:lnSpc>
              <a:buFont typeface="Arial"/>
              <a:buChar char="•"/>
            </a:pPr>
            <a:r>
              <a:rPr lang="en-US" sz="3156" u="none" strike="noStrike" spc="-47">
                <a:solidFill>
                  <a:srgbClr val="00788D"/>
                </a:solidFill>
                <a:latin typeface="Inter"/>
              </a:rPr>
              <a:t>Briefly explain the purpose of the survey</a:t>
            </a:r>
          </a:p>
          <a:p>
            <a:pPr marL="681550" lvl="1" indent="-340775" algn="l">
              <a:lnSpc>
                <a:spcPts val="4987"/>
              </a:lnSpc>
              <a:buFont typeface="Arial"/>
              <a:buChar char="•"/>
            </a:pPr>
            <a:r>
              <a:rPr lang="en-US" sz="3156" u="none" strike="noStrike" spc="-47">
                <a:solidFill>
                  <a:srgbClr val="00788D"/>
                </a:solidFill>
                <a:latin typeface="Inter"/>
              </a:rPr>
              <a:t>Explain that participation is voluntary</a:t>
            </a:r>
          </a:p>
          <a:p>
            <a:pPr marL="681550" lvl="1" indent="-340775" algn="l">
              <a:lnSpc>
                <a:spcPts val="4987"/>
              </a:lnSpc>
              <a:buFont typeface="Arial"/>
              <a:buChar char="•"/>
            </a:pPr>
            <a:r>
              <a:rPr lang="en-US" sz="3156" u="none" strike="noStrike" spc="-47">
                <a:solidFill>
                  <a:srgbClr val="00788D"/>
                </a:solidFill>
                <a:latin typeface="Inter"/>
              </a:rPr>
              <a:t>Explain that they can end the survey at any time</a:t>
            </a:r>
          </a:p>
          <a:p>
            <a:pPr marL="681550" lvl="1" indent="-340775" algn="l">
              <a:lnSpc>
                <a:spcPts val="4987"/>
              </a:lnSpc>
              <a:buFont typeface="Arial"/>
              <a:buChar char="•"/>
            </a:pPr>
            <a:r>
              <a:rPr lang="en-US" sz="3156" u="none" strike="noStrike" spc="-47">
                <a:solidFill>
                  <a:srgbClr val="00788D"/>
                </a:solidFill>
                <a:latin typeface="Inter"/>
              </a:rPr>
              <a:t>State that the survey is confidential</a:t>
            </a:r>
          </a:p>
        </p:txBody>
      </p:sp>
      <p:sp>
        <p:nvSpPr>
          <p:cNvPr id="8" name="TextBox 8"/>
          <p:cNvSpPr txBox="1"/>
          <p:nvPr/>
        </p:nvSpPr>
        <p:spPr>
          <a:xfrm>
            <a:off x="10382315" y="3627154"/>
            <a:ext cx="6764197" cy="5619803"/>
          </a:xfrm>
          <a:prstGeom prst="rect">
            <a:avLst/>
          </a:prstGeom>
        </p:spPr>
        <p:txBody>
          <a:bodyPr lIns="0" tIns="0" rIns="0" bIns="0" rtlCol="0" anchor="t">
            <a:spAutoFit/>
          </a:bodyPr>
          <a:lstStyle/>
          <a:p>
            <a:pPr marL="681550" lvl="1" indent="-340775" algn="l">
              <a:lnSpc>
                <a:spcPts val="4987"/>
              </a:lnSpc>
              <a:spcBef>
                <a:spcPct val="0"/>
              </a:spcBef>
              <a:buFont typeface="Arial"/>
              <a:buChar char="•"/>
            </a:pPr>
            <a:r>
              <a:rPr lang="en-US" sz="3156" u="none" strike="noStrike" spc="-47">
                <a:solidFill>
                  <a:srgbClr val="00788D"/>
                </a:solidFill>
                <a:latin typeface="Inter"/>
              </a:rPr>
              <a:t>Start the conversation by asking if someone is homeless</a:t>
            </a:r>
          </a:p>
          <a:p>
            <a:pPr marL="681550" lvl="1" indent="-340775" algn="l">
              <a:lnSpc>
                <a:spcPts val="4987"/>
              </a:lnSpc>
              <a:spcBef>
                <a:spcPct val="0"/>
              </a:spcBef>
              <a:buFont typeface="Arial"/>
              <a:buChar char="•"/>
            </a:pPr>
            <a:r>
              <a:rPr lang="en-US" sz="3156" u="none" strike="noStrike" spc="-47">
                <a:solidFill>
                  <a:srgbClr val="00788D"/>
                </a:solidFill>
                <a:latin typeface="Inter"/>
              </a:rPr>
              <a:t>Promise that they will be connected with any specific service or housing if they participate</a:t>
            </a:r>
          </a:p>
          <a:p>
            <a:pPr marL="681550" lvl="1" indent="-340775" algn="l">
              <a:lnSpc>
                <a:spcPts val="4987"/>
              </a:lnSpc>
              <a:spcBef>
                <a:spcPct val="0"/>
              </a:spcBef>
              <a:buFont typeface="Arial"/>
              <a:buChar char="•"/>
            </a:pPr>
            <a:r>
              <a:rPr lang="en-US" sz="3156" u="none" strike="noStrike" spc="-47">
                <a:solidFill>
                  <a:srgbClr val="00788D"/>
                </a:solidFill>
                <a:latin typeface="Inter"/>
              </a:rPr>
              <a:t>Mandate participation</a:t>
            </a:r>
          </a:p>
          <a:p>
            <a:pPr marL="681550" lvl="1" indent="-340775" algn="l">
              <a:lnSpc>
                <a:spcPts val="4987"/>
              </a:lnSpc>
              <a:spcBef>
                <a:spcPct val="0"/>
              </a:spcBef>
              <a:buFont typeface="Arial"/>
              <a:buChar char="•"/>
            </a:pPr>
            <a:r>
              <a:rPr lang="en-US" sz="3156" u="none" strike="noStrike" spc="-47">
                <a:solidFill>
                  <a:srgbClr val="00788D"/>
                </a:solidFill>
                <a:latin typeface="Inter"/>
              </a:rPr>
              <a:t>Proceed with the survey until you’ve gotten verbal consent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1152</TotalTime>
  <Words>691</Words>
  <Application>Microsoft Office PowerPoint</Application>
  <PresentationFormat>Custom</PresentationFormat>
  <Paragraphs>134</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Paalalabas Wide</vt:lpstr>
      <vt:lpstr>Canva Sans Bold</vt:lpstr>
      <vt:lpstr>Inter Bold Italics</vt:lpstr>
      <vt:lpstr>Calibri</vt:lpstr>
      <vt:lpstr>Inter Bold</vt:lpstr>
      <vt:lpstr>Inter Italics</vt:lpstr>
      <vt:lpstr>Inter</vt:lpstr>
      <vt:lpstr>Arial</vt:lpstr>
      <vt:lpstr>Alyssum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Rapid Resolution respite</dc:title>
  <dc:creator>Bruce Cady</dc:creator>
  <cp:lastModifiedBy>Heidi Harris</cp:lastModifiedBy>
  <cp:revision>14</cp:revision>
  <dcterms:created xsi:type="dcterms:W3CDTF">2006-08-16T00:00:00Z</dcterms:created>
  <dcterms:modified xsi:type="dcterms:W3CDTF">2024-01-19T14:32:54Z</dcterms:modified>
  <dc:identifier>DAF5lnL_CZY</dc:identifier>
</cp:coreProperties>
</file>